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1" r:id="rId5"/>
    <p:sldId id="263" r:id="rId6"/>
    <p:sldId id="265" r:id="rId7"/>
    <p:sldId id="264"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280" r:id="rId22"/>
    <p:sldId id="281" r:id="rId23"/>
    <p:sldId id="288" r:id="rId24"/>
    <p:sldId id="282" r:id="rId25"/>
    <p:sldId id="283" r:id="rId26"/>
    <p:sldId id="284" r:id="rId27"/>
    <p:sldId id="285" r:id="rId28"/>
    <p:sldId id="286" r:id="rId29"/>
    <p:sldId id="287"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A8"/>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F89-E67F-47F8-99F1-25B59B300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64D6A07A-D3C7-49A8-AB58-209D012935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140570BA-10BA-4790-9810-DE2DF4DDED3E}"/>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EB59ACF1-015B-4A55-89FB-77EF1AD000A0}"/>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8941AF0-D6EA-4C3E-9471-2FFFC53FDA37}"/>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288799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6FF7-264B-4152-88C8-F871925EB5D2}"/>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6EA30E14-3C8F-429A-8678-2FDCADE64F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95DD9DE-3063-4E9C-AF12-048C71EA0A6C}"/>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6B95F4B8-6887-4B60-AC71-6DB100EFB61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800ADD5-EA78-4319-92B9-2B8285026532}"/>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1910837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F389F-C43C-4DA0-9525-644097C73A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5D932468-84F7-4195-84C6-D7F3514987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A6614F1-8995-4722-A9AE-8C917AE04FDC}"/>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B9DBF75C-B3E2-4D34-A1B9-3860B1273098}"/>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794F208-3CEF-4469-9B9B-5B639159708A}"/>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294379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44B4-4692-4356-9B78-15BDF7E320F5}"/>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31401FA-13B4-4AF1-BB45-49AF4C67DD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4B8EC16E-0D21-427C-BAD9-836A280EDF33}"/>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3E38F334-204D-4053-9942-51C1B9206DF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B1DB4964-DC1B-49F7-A049-43D8D87AE1F5}"/>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1305848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8F8D-E826-4D5E-A8A2-1B9C75B641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7A945DFD-11FF-42C3-B5AC-9051F4C315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859F10-91D4-44BC-9A65-AE4E2E5A8E82}"/>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D45B6B20-175B-43BF-A362-BC2F99F118C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410A55C-AB1F-44B8-9C93-99D236121CA8}"/>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333259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2C06-0D0C-43C0-BA78-C2E98F4F2C2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49C43C9B-1FAD-42B9-841A-C1A01D65BA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7304C994-3FD0-41C2-A211-EABD7637F2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56BF03A8-CB50-4258-89D8-880173839BDB}"/>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6" name="Footer Placeholder 5">
            <a:extLst>
              <a:ext uri="{FF2B5EF4-FFF2-40B4-BE49-F238E27FC236}">
                <a16:creationId xmlns:a16="http://schemas.microsoft.com/office/drawing/2014/main" id="{2026C3BF-9850-45E6-BEB7-922EFEA53036}"/>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AAD143E3-2DB5-4F71-B874-EAD5D22A593C}"/>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40522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6081-B406-4BE3-A36A-E996901927D6}"/>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4B9C0037-40CB-4792-9341-031C327B1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EB5C60-B031-4E84-A3C8-58EE737DCD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F791A362-2A12-4766-878B-8DEF5DEB2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F5FF98-C226-4316-8C6D-F93D390ABA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8997302D-17FB-4808-909A-A4053330D021}"/>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8" name="Footer Placeholder 7">
            <a:extLst>
              <a:ext uri="{FF2B5EF4-FFF2-40B4-BE49-F238E27FC236}">
                <a16:creationId xmlns:a16="http://schemas.microsoft.com/office/drawing/2014/main" id="{81DEA6DD-81CE-4B50-96DC-458821FF0165}"/>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3912546B-31C5-4415-8A41-9F90FF6CD000}"/>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373557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43FD-78AC-4C52-B1CD-2BAFEF1E0115}"/>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569452DE-A6F7-4FB4-8F3D-B5B4A5D8281E}"/>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4" name="Footer Placeholder 3">
            <a:extLst>
              <a:ext uri="{FF2B5EF4-FFF2-40B4-BE49-F238E27FC236}">
                <a16:creationId xmlns:a16="http://schemas.microsoft.com/office/drawing/2014/main" id="{645EDBFA-7E5D-4B4B-A813-279149F593BD}"/>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847A950B-C7B3-40A2-A75E-CC77932C8D62}"/>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265284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DCD00-2796-4444-AD4F-19CEBE221BB5}"/>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3" name="Footer Placeholder 2">
            <a:extLst>
              <a:ext uri="{FF2B5EF4-FFF2-40B4-BE49-F238E27FC236}">
                <a16:creationId xmlns:a16="http://schemas.microsoft.com/office/drawing/2014/main" id="{54A7563E-A3F7-4758-B6F3-2F39CD96A27A}"/>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763CE103-8CFC-4334-A51C-1AF9645CF1E7}"/>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16348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AAFB-FE4F-4677-A15F-8A1AC29F6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3882F6DD-D53E-46C8-8C6B-6E1A5E566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63513C0C-CCF6-4CEC-A65B-6C2C17823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A51F28-90C4-430A-B1B8-A19B262278BE}"/>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6" name="Footer Placeholder 5">
            <a:extLst>
              <a:ext uri="{FF2B5EF4-FFF2-40B4-BE49-F238E27FC236}">
                <a16:creationId xmlns:a16="http://schemas.microsoft.com/office/drawing/2014/main" id="{05089723-DF6F-4F44-BEFB-5381F90FAC60}"/>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9BF59B5F-8F16-4F8B-A9B7-B7F70CC59678}"/>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49025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7830-118C-4E4E-AD35-915F94E40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FA27B426-720C-4FB3-A076-D11F050DF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10C10F2C-1AB6-4469-B594-366F5DC89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362E2-753B-4D4B-AA62-58D870B4C685}"/>
              </a:ext>
            </a:extLst>
          </p:cNvPr>
          <p:cNvSpPr>
            <a:spLocks noGrp="1"/>
          </p:cNvSpPr>
          <p:nvPr>
            <p:ph type="dt" sz="half" idx="10"/>
          </p:nvPr>
        </p:nvSpPr>
        <p:spPr/>
        <p:txBody>
          <a:bodyPr/>
          <a:lstStyle/>
          <a:p>
            <a:fld id="{A325F839-27EE-406C-98C7-5A04266314A1}" type="datetimeFigureOut">
              <a:rPr lang="en-PH" smtClean="0"/>
              <a:t>25/09/2025</a:t>
            </a:fld>
            <a:endParaRPr lang="en-PH"/>
          </a:p>
        </p:txBody>
      </p:sp>
      <p:sp>
        <p:nvSpPr>
          <p:cNvPr id="6" name="Footer Placeholder 5">
            <a:extLst>
              <a:ext uri="{FF2B5EF4-FFF2-40B4-BE49-F238E27FC236}">
                <a16:creationId xmlns:a16="http://schemas.microsoft.com/office/drawing/2014/main" id="{963DC6E9-A1A1-47FB-B2D9-129738E8497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EC09217-807B-43CA-9DF4-3A571D53DD48}"/>
              </a:ext>
            </a:extLst>
          </p:cNvPr>
          <p:cNvSpPr>
            <a:spLocks noGrp="1"/>
          </p:cNvSpPr>
          <p:nvPr>
            <p:ph type="sldNum" sz="quarter" idx="12"/>
          </p:nvPr>
        </p:nvSpPr>
        <p:spPr/>
        <p:txBody>
          <a:bodyPr/>
          <a:lstStyle/>
          <a:p>
            <a:fld id="{8768C571-4E7B-4A7B-864B-63AF02A03F4B}" type="slidenum">
              <a:rPr lang="en-PH" smtClean="0"/>
              <a:t>‹#›</a:t>
            </a:fld>
            <a:endParaRPr lang="en-PH"/>
          </a:p>
        </p:txBody>
      </p:sp>
    </p:spTree>
    <p:extLst>
      <p:ext uri="{BB962C8B-B14F-4D97-AF65-F5344CB8AC3E}">
        <p14:creationId xmlns:p14="http://schemas.microsoft.com/office/powerpoint/2010/main" val="197251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216E7-9BCF-485E-A757-C5D370E87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22FA4F46-BBA6-4F09-BE5D-695F08F268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45DE9BE-0F15-4DD7-ACC0-A672FF504A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5F839-27EE-406C-98C7-5A04266314A1}" type="datetimeFigureOut">
              <a:rPr lang="en-PH" smtClean="0"/>
              <a:t>25/09/2025</a:t>
            </a:fld>
            <a:endParaRPr lang="en-PH"/>
          </a:p>
        </p:txBody>
      </p:sp>
      <p:sp>
        <p:nvSpPr>
          <p:cNvPr id="5" name="Footer Placeholder 4">
            <a:extLst>
              <a:ext uri="{FF2B5EF4-FFF2-40B4-BE49-F238E27FC236}">
                <a16:creationId xmlns:a16="http://schemas.microsoft.com/office/drawing/2014/main" id="{D9299226-0364-4EAA-B6EC-31A45679E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3BFE1D84-67D9-4D26-BF7F-DF1423A726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8C571-4E7B-4A7B-864B-63AF02A03F4B}" type="slidenum">
              <a:rPr lang="en-PH" smtClean="0"/>
              <a:t>‹#›</a:t>
            </a:fld>
            <a:endParaRPr lang="en-PH"/>
          </a:p>
        </p:txBody>
      </p:sp>
    </p:spTree>
    <p:extLst>
      <p:ext uri="{BB962C8B-B14F-4D97-AF65-F5344CB8AC3E}">
        <p14:creationId xmlns:p14="http://schemas.microsoft.com/office/powerpoint/2010/main" val="4193927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32E1-D7C6-484D-B7A9-481B71433AF7}"/>
              </a:ext>
            </a:extLst>
          </p:cNvPr>
          <p:cNvSpPr>
            <a:spLocks noGrp="1"/>
          </p:cNvSpPr>
          <p:nvPr>
            <p:ph type="ctrTitle"/>
          </p:nvPr>
        </p:nvSpPr>
        <p:spPr/>
        <p:txBody>
          <a:bodyPr/>
          <a:lstStyle/>
          <a:p>
            <a:endParaRPr lang="en-PH"/>
          </a:p>
        </p:txBody>
      </p:sp>
      <p:sp>
        <p:nvSpPr>
          <p:cNvPr id="3" name="Subtitle 2">
            <a:extLst>
              <a:ext uri="{FF2B5EF4-FFF2-40B4-BE49-F238E27FC236}">
                <a16:creationId xmlns:a16="http://schemas.microsoft.com/office/drawing/2014/main" id="{F285AE79-D7D1-4D0E-B77D-FEEE258F7E55}"/>
              </a:ext>
            </a:extLst>
          </p:cNvPr>
          <p:cNvSpPr>
            <a:spLocks noGrp="1"/>
          </p:cNvSpPr>
          <p:nvPr>
            <p:ph type="subTitle" idx="1"/>
          </p:nvPr>
        </p:nvSpPr>
        <p:spPr/>
        <p:txBody>
          <a:bodyPr/>
          <a:lstStyle/>
          <a:p>
            <a:endParaRPr lang="en-PH"/>
          </a:p>
        </p:txBody>
      </p:sp>
      <p:pic>
        <p:nvPicPr>
          <p:cNvPr id="5" name="Picture 4">
            <a:extLst>
              <a:ext uri="{FF2B5EF4-FFF2-40B4-BE49-F238E27FC236}">
                <a16:creationId xmlns:a16="http://schemas.microsoft.com/office/drawing/2014/main" id="{202FC3D7-15C8-47EC-96CC-E10B61DCA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12172950" cy="6858000"/>
          </a:xfrm>
          <a:prstGeom prst="rect">
            <a:avLst/>
          </a:prstGeom>
        </p:spPr>
      </p:pic>
    </p:spTree>
    <p:extLst>
      <p:ext uri="{BB962C8B-B14F-4D97-AF65-F5344CB8AC3E}">
        <p14:creationId xmlns:p14="http://schemas.microsoft.com/office/powerpoint/2010/main" val="1248694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619291" y="1056412"/>
            <a:ext cx="11440187" cy="5801588"/>
          </a:xfrm>
          <a:prstGeom prst="rect">
            <a:avLst/>
          </a:prstGeom>
          <a:noFill/>
        </p:spPr>
        <p:txBody>
          <a:bodyPr wrap="square" rtlCol="0">
            <a:spAutoFit/>
          </a:bodyPr>
          <a:lstStyle/>
          <a:p>
            <a:pPr algn="ctr"/>
            <a:r>
              <a:rPr lang="en-US" sz="4500" b="1" dirty="0">
                <a:solidFill>
                  <a:srgbClr val="C00000"/>
                </a:solidFill>
              </a:rPr>
              <a:t>SYNERGY</a:t>
            </a:r>
            <a:r>
              <a:rPr lang="en-US" sz="4500" b="1" dirty="0">
                <a:solidFill>
                  <a:srgbClr val="0000A8"/>
                </a:solidFill>
              </a:rPr>
              <a:t> </a:t>
            </a:r>
            <a:r>
              <a:rPr lang="en-US" sz="4500" b="1" dirty="0"/>
              <a:t>vs. </a:t>
            </a:r>
            <a:r>
              <a:rPr lang="en-US" sz="4500" b="1" dirty="0">
                <a:solidFill>
                  <a:srgbClr val="0000A8"/>
                </a:solidFill>
              </a:rPr>
              <a:t>COMPROMISE</a:t>
            </a:r>
            <a:endParaRPr lang="en-PH" sz="4500" dirty="0">
              <a:solidFill>
                <a:srgbClr val="0000A8"/>
              </a:solidFill>
            </a:endParaRPr>
          </a:p>
          <a:p>
            <a:endParaRPr lang="en-US" sz="3500" dirty="0"/>
          </a:p>
          <a:p>
            <a:r>
              <a:rPr lang="en-US" sz="3500" dirty="0"/>
              <a:t>Synergy and compromise are distinct approaches to collaboration </a:t>
            </a:r>
          </a:p>
          <a:p>
            <a:r>
              <a:rPr lang="en-US" sz="1100" dirty="0"/>
              <a:t>                                                   </a:t>
            </a:r>
            <a:endParaRPr lang="en-PH" sz="1100" dirty="0"/>
          </a:p>
          <a:p>
            <a:pPr lvl="0"/>
            <a:r>
              <a:rPr lang="en-US" sz="3500" b="1" dirty="0">
                <a:solidFill>
                  <a:srgbClr val="0000A8"/>
                </a:solidFill>
              </a:rPr>
              <a:t>Compromise</a:t>
            </a:r>
            <a:r>
              <a:rPr lang="en-US" sz="3500" b="1" dirty="0"/>
              <a:t> -  mutually acceptable solution  1 +1 = 1.5</a:t>
            </a:r>
            <a:endParaRPr lang="en-PH" sz="3500" b="1" dirty="0"/>
          </a:p>
          <a:p>
            <a:pPr lvl="0"/>
            <a:r>
              <a:rPr lang="en-US" sz="3500" b="1" dirty="0">
                <a:solidFill>
                  <a:srgbClr val="C00000"/>
                </a:solidFill>
              </a:rPr>
              <a:t>Synergy</a:t>
            </a:r>
            <a:r>
              <a:rPr lang="en-US" sz="3500" dirty="0"/>
              <a:t>- </a:t>
            </a:r>
            <a:r>
              <a:rPr lang="en-US" sz="3500" b="1" dirty="0"/>
              <a:t>superior outcome  </a:t>
            </a:r>
            <a:r>
              <a:rPr lang="en-US" sz="3500" dirty="0"/>
              <a:t>1 + 1 = 5 or 10, 16 or even more</a:t>
            </a:r>
            <a:endParaRPr lang="en-PH" sz="3500" dirty="0"/>
          </a:p>
          <a:p>
            <a:endParaRPr lang="en-US" sz="3500" b="1" dirty="0">
              <a:solidFill>
                <a:srgbClr val="0000A8"/>
              </a:solidFill>
            </a:endParaRPr>
          </a:p>
          <a:p>
            <a:r>
              <a:rPr lang="en-US" sz="3500" b="1" dirty="0">
                <a:solidFill>
                  <a:srgbClr val="0000A8"/>
                </a:solidFill>
              </a:rPr>
              <a:t>Compromise</a:t>
            </a:r>
            <a:r>
              <a:rPr lang="en-US" sz="3500" dirty="0">
                <a:solidFill>
                  <a:srgbClr val="0000A8"/>
                </a:solidFill>
              </a:rPr>
              <a:t>: </a:t>
            </a:r>
            <a:r>
              <a:rPr lang="en-US" sz="3500" dirty="0"/>
              <a:t>everyone gives up something </a:t>
            </a:r>
            <a:endParaRPr lang="en-PH" sz="3500" dirty="0"/>
          </a:p>
          <a:p>
            <a:r>
              <a:rPr lang="en-US" sz="3500" b="1" dirty="0">
                <a:solidFill>
                  <a:srgbClr val="C00000"/>
                </a:solidFill>
              </a:rPr>
              <a:t>Synergy</a:t>
            </a:r>
            <a:r>
              <a:rPr lang="en-US" sz="3500" dirty="0"/>
              <a:t>: everyone gains something greater</a:t>
            </a:r>
            <a:endParaRPr lang="en-PH" sz="3500" dirty="0"/>
          </a:p>
          <a:p>
            <a:endParaRPr lang="en-PH" sz="3500" dirty="0"/>
          </a:p>
        </p:txBody>
      </p:sp>
    </p:spTree>
    <p:extLst>
      <p:ext uri="{BB962C8B-B14F-4D97-AF65-F5344CB8AC3E}">
        <p14:creationId xmlns:p14="http://schemas.microsoft.com/office/powerpoint/2010/main" val="1594430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751813" y="1399697"/>
            <a:ext cx="10548533" cy="5586145"/>
          </a:xfrm>
          <a:prstGeom prst="rect">
            <a:avLst/>
          </a:prstGeom>
          <a:noFill/>
        </p:spPr>
        <p:txBody>
          <a:bodyPr wrap="square" rtlCol="0">
            <a:spAutoFit/>
          </a:bodyPr>
          <a:lstStyle/>
          <a:p>
            <a:r>
              <a:rPr lang="en-US" sz="4000" b="1" dirty="0">
                <a:solidFill>
                  <a:srgbClr val="0000A8"/>
                </a:solidFill>
              </a:rPr>
              <a:t>      Why synergy is more powerful?</a:t>
            </a:r>
            <a:endParaRPr lang="en-PH" sz="4000" dirty="0">
              <a:solidFill>
                <a:srgbClr val="0000A8"/>
              </a:solidFill>
            </a:endParaRPr>
          </a:p>
          <a:p>
            <a:r>
              <a:rPr lang="en-US" sz="2800" dirty="0"/>
              <a:t>	</a:t>
            </a:r>
          </a:p>
          <a:p>
            <a:r>
              <a:rPr lang="en-US" sz="3500" dirty="0"/>
              <a:t>Synergy, where the combined effort of a group is greater than the sum of individual efforts, is generally more powerful than compromise, which involves giving up parts of one’s goals to reach an agreement. </a:t>
            </a:r>
          </a:p>
          <a:p>
            <a:endParaRPr lang="en-PH" sz="1200" dirty="0"/>
          </a:p>
          <a:p>
            <a:r>
              <a:rPr lang="en-US" sz="3500" b="1" dirty="0">
                <a:solidFill>
                  <a:srgbClr val="C00000"/>
                </a:solidFill>
              </a:rPr>
              <a:t>Synergy creates a win-win situation by finding solutions that are better than any individual solution, </a:t>
            </a:r>
            <a:r>
              <a:rPr lang="en-US" sz="3500" b="1" dirty="0"/>
              <a:t>while compromise often results in a weakened outcome.</a:t>
            </a:r>
            <a:endParaRPr lang="en-PH" sz="3500" b="1" dirty="0"/>
          </a:p>
          <a:p>
            <a:endParaRPr lang="en-PH" sz="3000" dirty="0"/>
          </a:p>
        </p:txBody>
      </p:sp>
    </p:spTree>
    <p:extLst>
      <p:ext uri="{BB962C8B-B14F-4D97-AF65-F5344CB8AC3E}">
        <p14:creationId xmlns:p14="http://schemas.microsoft.com/office/powerpoint/2010/main" val="88115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76518" y="882746"/>
            <a:ext cx="11038963" cy="6124754"/>
          </a:xfrm>
          <a:prstGeom prst="rect">
            <a:avLst/>
          </a:prstGeom>
          <a:noFill/>
        </p:spPr>
        <p:txBody>
          <a:bodyPr wrap="square" rtlCol="0">
            <a:spAutoFit/>
          </a:bodyPr>
          <a:lstStyle/>
          <a:p>
            <a:pPr algn="ctr"/>
            <a:r>
              <a:rPr lang="en-US" sz="3500" b="1" dirty="0">
                <a:solidFill>
                  <a:srgbClr val="0000A8"/>
                </a:solidFill>
              </a:rPr>
              <a:t> IMPORTANCE </a:t>
            </a:r>
            <a:r>
              <a:rPr lang="en-US" sz="3200" b="1" dirty="0">
                <a:solidFill>
                  <a:srgbClr val="0000A8"/>
                </a:solidFill>
              </a:rPr>
              <a:t>OF </a:t>
            </a:r>
            <a:r>
              <a:rPr lang="en-US" sz="3500" b="1" dirty="0">
                <a:solidFill>
                  <a:srgbClr val="0000A8"/>
                </a:solidFill>
              </a:rPr>
              <a:t>CREATIVE COOPERATION </a:t>
            </a:r>
            <a:endParaRPr lang="en-PH" sz="3500" dirty="0">
              <a:solidFill>
                <a:srgbClr val="0000A8"/>
              </a:solidFill>
            </a:endParaRPr>
          </a:p>
          <a:p>
            <a:pPr lvl="0"/>
            <a:endParaRPr lang="en-US" dirty="0"/>
          </a:p>
          <a:p>
            <a:pPr lvl="0"/>
            <a:r>
              <a:rPr lang="en-US" sz="3200" dirty="0"/>
              <a:t>For example, in a team setting, synergizing means that when individuals with diverse skills and perspectives collaborate, they can achieve outcomes that would be impossible individually. </a:t>
            </a:r>
          </a:p>
          <a:p>
            <a:pPr lvl="0"/>
            <a:endParaRPr lang="en-US" sz="1200" dirty="0"/>
          </a:p>
          <a:p>
            <a:pPr lvl="0"/>
            <a:r>
              <a:rPr lang="en-US" sz="3200" dirty="0"/>
              <a:t>This collaborative effort often </a:t>
            </a:r>
          </a:p>
          <a:p>
            <a:pPr lvl="0"/>
            <a:r>
              <a:rPr lang="en-US" sz="3200" dirty="0"/>
              <a:t>leads to enhanced creativity, </a:t>
            </a:r>
          </a:p>
          <a:p>
            <a:pPr lvl="0"/>
            <a:r>
              <a:rPr lang="en-US" sz="3200" dirty="0"/>
              <a:t>improved problem-solving, </a:t>
            </a:r>
          </a:p>
          <a:p>
            <a:pPr lvl="0"/>
            <a:r>
              <a:rPr lang="en-US" sz="3200" dirty="0"/>
              <a:t>and greater overall success</a:t>
            </a:r>
            <a:endParaRPr lang="en-PH" sz="3200" dirty="0"/>
          </a:p>
          <a:p>
            <a:pPr lvl="0"/>
            <a:r>
              <a:rPr lang="en-US" sz="1200" dirty="0"/>
              <a:t> </a:t>
            </a:r>
            <a:endParaRPr lang="en-PH" sz="1200" dirty="0"/>
          </a:p>
          <a:p>
            <a:pPr lvl="0"/>
            <a:r>
              <a:rPr lang="en-US" sz="2800" dirty="0"/>
              <a:t>Examples from nature </a:t>
            </a:r>
          </a:p>
          <a:p>
            <a:pPr lvl="0"/>
            <a:r>
              <a:rPr lang="en-US" sz="2800" dirty="0"/>
              <a:t>(e.g., geese flying in V-formation)</a:t>
            </a:r>
            <a:endParaRPr lang="en-PH" sz="2800" dirty="0"/>
          </a:p>
          <a:p>
            <a:endParaRPr lang="en-PH" sz="2800" dirty="0"/>
          </a:p>
        </p:txBody>
      </p:sp>
      <p:pic>
        <p:nvPicPr>
          <p:cNvPr id="5122" name="Picture 2" descr="Brent geese - what can we learn as humans? - Practice Plan">
            <a:extLst>
              <a:ext uri="{FF2B5EF4-FFF2-40B4-BE49-F238E27FC236}">
                <a16:creationId xmlns:a16="http://schemas.microsoft.com/office/drawing/2014/main" id="{810E068D-6CB6-47F3-9F0D-9A5D6159DE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727" t="12100"/>
          <a:stretch/>
        </p:blipFill>
        <p:spPr bwMode="auto">
          <a:xfrm>
            <a:off x="5963478" y="3351206"/>
            <a:ext cx="6228522" cy="36562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8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76518" y="1988493"/>
            <a:ext cx="11038963" cy="4539704"/>
          </a:xfrm>
          <a:prstGeom prst="rect">
            <a:avLst/>
          </a:prstGeom>
          <a:noFill/>
        </p:spPr>
        <p:txBody>
          <a:bodyPr wrap="square" rtlCol="0">
            <a:spAutoFit/>
          </a:bodyPr>
          <a:lstStyle/>
          <a:p>
            <a:r>
              <a:rPr lang="en-US" sz="4200" b="1" dirty="0">
                <a:solidFill>
                  <a:srgbClr val="0000A8"/>
                </a:solidFill>
              </a:rPr>
              <a:t>KEY ELEMENTS </a:t>
            </a:r>
            <a:r>
              <a:rPr lang="en-US" sz="3200" b="1" dirty="0">
                <a:solidFill>
                  <a:srgbClr val="0000A8"/>
                </a:solidFill>
              </a:rPr>
              <a:t>of </a:t>
            </a:r>
            <a:r>
              <a:rPr lang="en-US" sz="3800" b="1" dirty="0">
                <a:solidFill>
                  <a:srgbClr val="0000A8"/>
                </a:solidFill>
              </a:rPr>
              <a:t>SYNERGY</a:t>
            </a:r>
          </a:p>
          <a:p>
            <a:endParaRPr lang="en-PH" sz="1200" dirty="0">
              <a:solidFill>
                <a:srgbClr val="0000A8"/>
              </a:solidFill>
            </a:endParaRPr>
          </a:p>
          <a:p>
            <a:pPr lvl="0"/>
            <a:r>
              <a:rPr lang="en-US" sz="4000" b="1" dirty="0">
                <a:solidFill>
                  <a:srgbClr val="C00000"/>
                </a:solidFill>
              </a:rPr>
              <a:t>1. Trust  </a:t>
            </a:r>
            <a:r>
              <a:rPr lang="en-US" sz="3200" dirty="0"/>
              <a:t>- where trust is absent or broken, synergy power deteriorates. As the saying goes, if you lose money, you lost nothing. If you lose a friend, you lost something but if you lose TRUST, you lost almost everything.</a:t>
            </a:r>
          </a:p>
          <a:p>
            <a:pPr lvl="0"/>
            <a:endParaRPr lang="en-PH" sz="3200" dirty="0"/>
          </a:p>
          <a:p>
            <a:pPr lvl="0"/>
            <a:r>
              <a:rPr lang="en-US" sz="3600" b="1" dirty="0">
                <a:solidFill>
                  <a:srgbClr val="C00000"/>
                </a:solidFill>
              </a:rPr>
              <a:t>2. Valuing differences </a:t>
            </a:r>
            <a:r>
              <a:rPr lang="en-US" sz="3200" dirty="0"/>
              <a:t>-  </a:t>
            </a:r>
            <a:r>
              <a:rPr lang="en-US" sz="3200" b="1" dirty="0"/>
              <a:t>the essence of synergy </a:t>
            </a:r>
            <a:r>
              <a:rPr lang="en-US" sz="3200" dirty="0"/>
              <a:t>– the mental, the emotional, the psychological  differences between people. </a:t>
            </a:r>
            <a:endParaRPr lang="en-PH" sz="3200" dirty="0"/>
          </a:p>
        </p:txBody>
      </p:sp>
      <p:pic>
        <p:nvPicPr>
          <p:cNvPr id="12290" name="Picture 2" descr="Friendship: How Strong Is Your Connection? - WORK TALK">
            <a:extLst>
              <a:ext uri="{FF2B5EF4-FFF2-40B4-BE49-F238E27FC236}">
                <a16:creationId xmlns:a16="http://schemas.microsoft.com/office/drawing/2014/main" id="{C94A4406-8B60-4A44-9B26-A5AFD4F53E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05"/>
          <a:stretch/>
        </p:blipFill>
        <p:spPr bwMode="auto">
          <a:xfrm>
            <a:off x="7195931" y="0"/>
            <a:ext cx="4538819" cy="2736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50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394276" y="1687716"/>
            <a:ext cx="11403447" cy="5016758"/>
          </a:xfrm>
          <a:prstGeom prst="rect">
            <a:avLst/>
          </a:prstGeom>
          <a:noFill/>
        </p:spPr>
        <p:txBody>
          <a:bodyPr wrap="square" rtlCol="0">
            <a:spAutoFit/>
          </a:bodyPr>
          <a:lstStyle/>
          <a:p>
            <a:r>
              <a:rPr lang="en-US" sz="3200" b="1" dirty="0"/>
              <a:t>The key to valuing those differences </a:t>
            </a:r>
          </a:p>
          <a:p>
            <a:r>
              <a:rPr lang="en-US" sz="3200" b="1" dirty="0"/>
              <a:t>is to realize that all people see the world </a:t>
            </a:r>
          </a:p>
          <a:p>
            <a:r>
              <a:rPr lang="en-US" sz="3200" b="1" dirty="0"/>
              <a:t>not as it is, but as they are. </a:t>
            </a:r>
          </a:p>
          <a:p>
            <a:endParaRPr lang="en-US" sz="3200" dirty="0"/>
          </a:p>
          <a:p>
            <a:r>
              <a:rPr lang="en-PH" sz="3200" b="1" dirty="0">
                <a:solidFill>
                  <a:srgbClr val="0000A8"/>
                </a:solidFill>
              </a:rPr>
              <a:t>The person who is truly effective has the humility to recognize his own perceptual limitations and to appreciate the rich resources from interaction with others. </a:t>
            </a:r>
            <a:r>
              <a:rPr lang="en-PH" sz="3200" dirty="0"/>
              <a:t>That person values differences because those differences add to his knowledge and understanding. When we’re left to our own, there is shortage of data.</a:t>
            </a:r>
          </a:p>
          <a:p>
            <a:endParaRPr lang="en-PH" sz="3200" dirty="0"/>
          </a:p>
        </p:txBody>
      </p:sp>
      <p:pic>
        <p:nvPicPr>
          <p:cNvPr id="14338" name="Picture 2" descr="Building a Strong Team Culture: Valuing &amp; Appreciating Differences in the  Workplace : Appreciation at Work">
            <a:extLst>
              <a:ext uri="{FF2B5EF4-FFF2-40B4-BE49-F238E27FC236}">
                <a16:creationId xmlns:a16="http://schemas.microsoft.com/office/drawing/2014/main" id="{C8CD5049-DBE9-444A-8F70-5154DC2E6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808" y="153526"/>
            <a:ext cx="4316192" cy="3245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0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394276" y="2474918"/>
            <a:ext cx="11625446" cy="3416320"/>
          </a:xfrm>
          <a:prstGeom prst="rect">
            <a:avLst/>
          </a:prstGeom>
          <a:noFill/>
        </p:spPr>
        <p:txBody>
          <a:bodyPr wrap="square" rtlCol="0">
            <a:spAutoFit/>
          </a:bodyPr>
          <a:lstStyle/>
          <a:p>
            <a:pPr lvl="0"/>
            <a:r>
              <a:rPr lang="en-US" sz="3600" b="1" dirty="0">
                <a:solidFill>
                  <a:srgbClr val="C00000"/>
                </a:solidFill>
              </a:rPr>
              <a:t>3. Open mindedness </a:t>
            </a:r>
            <a:r>
              <a:rPr lang="en-US" sz="3600" dirty="0"/>
              <a:t>– by encouraging participation and welcoming ideas of others, the power of synergy builds up.</a:t>
            </a:r>
            <a:endParaRPr lang="en-PH" sz="3600" dirty="0"/>
          </a:p>
          <a:p>
            <a:pPr lvl="0"/>
            <a:endParaRPr lang="en-US" sz="3600" b="1" dirty="0"/>
          </a:p>
          <a:p>
            <a:pPr lvl="0"/>
            <a:r>
              <a:rPr lang="en-US" sz="3600" b="1" dirty="0">
                <a:solidFill>
                  <a:srgbClr val="C00000"/>
                </a:solidFill>
              </a:rPr>
              <a:t>4. Mutual respect </a:t>
            </a:r>
            <a:r>
              <a:rPr lang="en-US" sz="3600" dirty="0"/>
              <a:t>-Win-win mindset (links to Habit 4) </a:t>
            </a:r>
            <a:endParaRPr lang="en-PH" sz="3600" dirty="0"/>
          </a:p>
          <a:p>
            <a:pPr lvl="0"/>
            <a:endParaRPr lang="en-US" sz="3600" b="1" dirty="0"/>
          </a:p>
          <a:p>
            <a:pPr lvl="0"/>
            <a:r>
              <a:rPr lang="en-US" sz="3600" b="1" dirty="0">
                <a:solidFill>
                  <a:srgbClr val="C00000"/>
                </a:solidFill>
              </a:rPr>
              <a:t>5. Diverse group problem-solving or brainstorming  sessions</a:t>
            </a:r>
            <a:endParaRPr lang="en-PH" sz="3600" b="1" dirty="0">
              <a:solidFill>
                <a:srgbClr val="C00000"/>
              </a:solidFill>
            </a:endParaRPr>
          </a:p>
        </p:txBody>
      </p:sp>
      <p:sp>
        <p:nvSpPr>
          <p:cNvPr id="2" name="Rectangle 1">
            <a:extLst>
              <a:ext uri="{FF2B5EF4-FFF2-40B4-BE49-F238E27FC236}">
                <a16:creationId xmlns:a16="http://schemas.microsoft.com/office/drawing/2014/main" id="{3056CD73-D060-4822-BEA6-47FB03BE4BE9}"/>
              </a:ext>
            </a:extLst>
          </p:cNvPr>
          <p:cNvSpPr/>
          <p:nvPr/>
        </p:nvSpPr>
        <p:spPr>
          <a:xfrm>
            <a:off x="1039859" y="1419930"/>
            <a:ext cx="4819140" cy="584775"/>
          </a:xfrm>
          <a:prstGeom prst="rect">
            <a:avLst/>
          </a:prstGeom>
        </p:spPr>
        <p:txBody>
          <a:bodyPr wrap="none">
            <a:spAutoFit/>
          </a:bodyPr>
          <a:lstStyle/>
          <a:p>
            <a:r>
              <a:rPr lang="en-US" sz="3200" b="1" dirty="0">
                <a:solidFill>
                  <a:srgbClr val="0000A8"/>
                </a:solidFill>
              </a:rPr>
              <a:t>KEY ELEMENTS of SYNERGY</a:t>
            </a:r>
          </a:p>
        </p:txBody>
      </p:sp>
      <p:pic>
        <p:nvPicPr>
          <p:cNvPr id="3" name="Picture 2">
            <a:extLst>
              <a:ext uri="{FF2B5EF4-FFF2-40B4-BE49-F238E27FC236}">
                <a16:creationId xmlns:a16="http://schemas.microsoft.com/office/drawing/2014/main" id="{76011139-AD7A-41B3-9351-0AEAB0250A0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291021" y="98402"/>
            <a:ext cx="4238019" cy="2373040"/>
          </a:xfrm>
          <a:prstGeom prst="rect">
            <a:avLst/>
          </a:prstGeom>
          <a:ln>
            <a:noFill/>
          </a:ln>
          <a:effectLst>
            <a:softEdge rad="112500"/>
          </a:effectLst>
        </p:spPr>
      </p:pic>
    </p:spTree>
    <p:extLst>
      <p:ext uri="{BB962C8B-B14F-4D97-AF65-F5344CB8AC3E}">
        <p14:creationId xmlns:p14="http://schemas.microsoft.com/office/powerpoint/2010/main" val="304723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37322" y="990675"/>
            <a:ext cx="11572436" cy="6170920"/>
          </a:xfrm>
          <a:prstGeom prst="rect">
            <a:avLst/>
          </a:prstGeom>
          <a:noFill/>
        </p:spPr>
        <p:txBody>
          <a:bodyPr wrap="square" rtlCol="0">
            <a:spAutoFit/>
          </a:bodyPr>
          <a:lstStyle/>
          <a:p>
            <a:r>
              <a:rPr lang="en-PH" sz="3200" b="1" dirty="0"/>
              <a:t>	</a:t>
            </a:r>
            <a:r>
              <a:rPr lang="en-PH" sz="3200" b="1" dirty="0">
                <a:solidFill>
                  <a:srgbClr val="0000A8"/>
                </a:solidFill>
              </a:rPr>
              <a:t>	   FISHING FOR </a:t>
            </a:r>
          </a:p>
          <a:p>
            <a:r>
              <a:rPr lang="en-PH" sz="3700" b="1" dirty="0">
                <a:solidFill>
                  <a:srgbClr val="C00000"/>
                </a:solidFill>
              </a:rPr>
              <a:t>       </a:t>
            </a:r>
            <a:r>
              <a:rPr lang="en-PH" sz="3700" b="1" u="sng" dirty="0">
                <a:solidFill>
                  <a:srgbClr val="C00000"/>
                </a:solidFill>
              </a:rPr>
              <a:t>THE THIRD ALTERNATIVE</a:t>
            </a:r>
            <a:endParaRPr lang="en-PH" sz="3700" u="sng" dirty="0">
              <a:solidFill>
                <a:srgbClr val="C00000"/>
              </a:solidFill>
            </a:endParaRPr>
          </a:p>
          <a:p>
            <a:endParaRPr lang="en-PH" sz="2800" dirty="0"/>
          </a:p>
          <a:p>
            <a:r>
              <a:rPr lang="en-PH" sz="3200" i="1" dirty="0"/>
              <a:t>Envision the following scenario:</a:t>
            </a:r>
          </a:p>
          <a:p>
            <a:endParaRPr lang="en-PH" sz="1200" dirty="0"/>
          </a:p>
          <a:p>
            <a:r>
              <a:rPr lang="en-PH" sz="3000" dirty="0"/>
              <a:t>It’s vacation time, and </a:t>
            </a:r>
            <a:r>
              <a:rPr lang="en-PH" sz="3000" b="1" dirty="0"/>
              <a:t>a husband wants to take his family out to enjoy camping and fishing</a:t>
            </a:r>
            <a:r>
              <a:rPr lang="en-PH" sz="3000" dirty="0"/>
              <a:t> </a:t>
            </a:r>
            <a:r>
              <a:rPr lang="en-PH" sz="3000" b="1" dirty="0"/>
              <a:t>in a beautiful lake. </a:t>
            </a:r>
            <a:r>
              <a:rPr lang="en-PH" sz="3000" dirty="0"/>
              <a:t>This is important to him; he’s been planning it all year. He has made reservations already at a cottage on the lake and arranged to rent a boat, and his sons are really excited.</a:t>
            </a:r>
          </a:p>
          <a:p>
            <a:r>
              <a:rPr lang="en-PH" sz="1200" dirty="0"/>
              <a:t> </a:t>
            </a:r>
          </a:p>
          <a:p>
            <a:r>
              <a:rPr lang="en-PH" sz="3000" b="1" dirty="0"/>
              <a:t>His wife, however, wants to use the vacation time to visit her ailing mother</a:t>
            </a:r>
            <a:r>
              <a:rPr lang="en-PH" sz="3000" dirty="0"/>
              <a:t> some 250 miles Away (about 8-hour drive). She doesn’t have the opportunity to see her very often, and this is important to her.</a:t>
            </a:r>
          </a:p>
          <a:p>
            <a:pPr lvl="0"/>
            <a:endParaRPr lang="en-PH" sz="3200" b="1" dirty="0">
              <a:solidFill>
                <a:srgbClr val="C00000"/>
              </a:solidFill>
            </a:endParaRPr>
          </a:p>
        </p:txBody>
      </p:sp>
      <p:pic>
        <p:nvPicPr>
          <p:cNvPr id="16386" name="Picture 2" descr="Boy Fishing with Father, Sports Stock Footage ft. activity &amp; family - Envato">
            <a:extLst>
              <a:ext uri="{FF2B5EF4-FFF2-40B4-BE49-F238E27FC236}">
                <a16:creationId xmlns:a16="http://schemas.microsoft.com/office/drawing/2014/main" id="{9E03A959-7E65-41D1-9804-99D11AE910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85113" y="0"/>
            <a:ext cx="5499652" cy="3233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8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63826" y="1441248"/>
            <a:ext cx="11572436" cy="4847481"/>
          </a:xfrm>
          <a:prstGeom prst="rect">
            <a:avLst/>
          </a:prstGeom>
          <a:noFill/>
        </p:spPr>
        <p:txBody>
          <a:bodyPr wrap="square" rtlCol="0">
            <a:spAutoFit/>
          </a:bodyPr>
          <a:lstStyle/>
          <a:p>
            <a:r>
              <a:rPr lang="en-PH" sz="2700" b="1" dirty="0"/>
              <a:t>   Their differences could be the cause of a major negative experience.</a:t>
            </a:r>
            <a:endParaRPr lang="en-PH" sz="2700" dirty="0"/>
          </a:p>
          <a:p>
            <a:r>
              <a:rPr lang="en-PH" sz="2600" dirty="0"/>
              <a:t>“The plans are set. The boys are excited. We should go on the fishing trip,” he says.</a:t>
            </a:r>
          </a:p>
          <a:p>
            <a:endParaRPr lang="en-PH" sz="1200" dirty="0"/>
          </a:p>
          <a:p>
            <a:r>
              <a:rPr lang="en-PH" sz="2600" dirty="0"/>
              <a:t>“But we don’t know how much longer my mother will be around, and I want to be with her. This is our only opportunity to have enough time to do that.,” she replies.</a:t>
            </a:r>
          </a:p>
          <a:p>
            <a:endParaRPr lang="en-PH" sz="1200" dirty="0"/>
          </a:p>
          <a:p>
            <a:r>
              <a:rPr lang="en-PH" sz="2600" dirty="0"/>
              <a:t>“All year long we’ve looked forward to this one-week vacation. The boys would be bored and miserable sitting around grandmother’s house for a week. Besides, she has your sister less than a mile away to take care of her,” he says.</a:t>
            </a:r>
          </a:p>
          <a:p>
            <a:endParaRPr lang="en-PH" sz="1200" dirty="0"/>
          </a:p>
          <a:p>
            <a:r>
              <a:rPr lang="en-PH" sz="2600" dirty="0"/>
              <a:t>“But she’s my mother, too. I want to be with her.”</a:t>
            </a:r>
          </a:p>
          <a:p>
            <a:endParaRPr lang="en-PH" sz="1200" dirty="0"/>
          </a:p>
          <a:p>
            <a:r>
              <a:rPr lang="en-PH" sz="2600" dirty="0"/>
              <a:t>“You could phone her every night. And we’re planning to spend time with her at the</a:t>
            </a:r>
          </a:p>
          <a:p>
            <a:r>
              <a:rPr lang="en-PH" sz="2600" dirty="0"/>
              <a:t>Christmas family reunion. Remember?”</a:t>
            </a:r>
            <a:endParaRPr lang="en-PH" sz="2600" b="1" dirty="0">
              <a:solidFill>
                <a:srgbClr val="C00000"/>
              </a:solidFill>
            </a:endParaRPr>
          </a:p>
        </p:txBody>
      </p:sp>
    </p:spTree>
    <p:extLst>
      <p:ext uri="{BB962C8B-B14F-4D97-AF65-F5344CB8AC3E}">
        <p14:creationId xmlns:p14="http://schemas.microsoft.com/office/powerpoint/2010/main" val="183847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636105" y="1609137"/>
            <a:ext cx="11131825" cy="5586145"/>
          </a:xfrm>
          <a:prstGeom prst="rect">
            <a:avLst/>
          </a:prstGeom>
          <a:noFill/>
        </p:spPr>
        <p:txBody>
          <a:bodyPr wrap="square" rtlCol="0">
            <a:spAutoFit/>
          </a:bodyPr>
          <a:lstStyle/>
          <a:p>
            <a:r>
              <a:rPr lang="en-PH" sz="2700" dirty="0"/>
              <a:t>“That’s six months away. We don’t even know if she’ll still be here by then. Besides, she needs me, and she wants me.”</a:t>
            </a:r>
          </a:p>
          <a:p>
            <a:endParaRPr lang="en-PH" sz="1200" dirty="0"/>
          </a:p>
          <a:p>
            <a:r>
              <a:rPr lang="en-PH" sz="2700" dirty="0"/>
              <a:t>“She’s being well taken care of. Besides, the boys and I need you, too.”</a:t>
            </a:r>
          </a:p>
          <a:p>
            <a:endParaRPr lang="en-PH" sz="1200" dirty="0"/>
          </a:p>
          <a:p>
            <a:r>
              <a:rPr lang="en-PH" sz="2700" dirty="0"/>
              <a:t>“My mother is more important than fishing.”</a:t>
            </a:r>
          </a:p>
          <a:p>
            <a:endParaRPr lang="en-PH" sz="1200" dirty="0"/>
          </a:p>
          <a:p>
            <a:r>
              <a:rPr lang="en-PH" sz="2700" dirty="0"/>
              <a:t>“Your husband and sons are more important than your mother.”</a:t>
            </a:r>
          </a:p>
          <a:p>
            <a:r>
              <a:rPr lang="en-PH" sz="2600" dirty="0"/>
              <a:t> </a:t>
            </a:r>
          </a:p>
          <a:p>
            <a:r>
              <a:rPr lang="en-PH" sz="2700" b="1" dirty="0"/>
              <a:t>As they disagree, back and forth, they finally may come up with some kind of compromise. </a:t>
            </a:r>
            <a:r>
              <a:rPr lang="en-PH" sz="2700" dirty="0"/>
              <a:t>They may decide to split up—he takes the boys fishing at the lake while she visits her mother. And they both feel guilty and unhappy. The boys sense it, and it affects their enjoyment of the vacation.</a:t>
            </a:r>
          </a:p>
          <a:p>
            <a:endParaRPr lang="en-PH" sz="2600" dirty="0"/>
          </a:p>
          <a:p>
            <a:pPr lvl="0"/>
            <a:endParaRPr lang="en-PH" sz="2600" b="1" dirty="0">
              <a:solidFill>
                <a:srgbClr val="C00000"/>
              </a:solidFill>
            </a:endParaRPr>
          </a:p>
        </p:txBody>
      </p:sp>
    </p:spTree>
    <p:extLst>
      <p:ext uri="{BB962C8B-B14F-4D97-AF65-F5344CB8AC3E}">
        <p14:creationId xmlns:p14="http://schemas.microsoft.com/office/powerpoint/2010/main" val="332634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16835" y="1622390"/>
            <a:ext cx="11449878" cy="5078313"/>
          </a:xfrm>
          <a:prstGeom prst="rect">
            <a:avLst/>
          </a:prstGeom>
          <a:noFill/>
        </p:spPr>
        <p:txBody>
          <a:bodyPr wrap="square" rtlCol="0">
            <a:spAutoFit/>
          </a:bodyPr>
          <a:lstStyle/>
          <a:p>
            <a:r>
              <a:rPr lang="en-PH" sz="2700" dirty="0"/>
              <a:t>The husband may give in to his wife, but he does it grudgingly. And consciously or unconsciously, he produces evidence to fulfill his prophecy of how miserable the week will be for everyone.</a:t>
            </a:r>
          </a:p>
          <a:p>
            <a:r>
              <a:rPr lang="en-PH" sz="2700" dirty="0"/>
              <a:t>The wife may give in to her husband, but if her mother were to become seriously ill and die, the husband could never forgive himself, and she couldn’t forgive him either.</a:t>
            </a:r>
          </a:p>
          <a:p>
            <a:r>
              <a:rPr lang="en-PH" sz="2700" dirty="0"/>
              <a:t> </a:t>
            </a:r>
            <a:endParaRPr lang="en-PH" sz="2700" b="1" dirty="0"/>
          </a:p>
          <a:p>
            <a:r>
              <a:rPr lang="en-PH" sz="2700" b="1" dirty="0"/>
              <a:t>Applying Win/Win (Habit 4), they believe in a </a:t>
            </a:r>
            <a:r>
              <a:rPr lang="en-PH" sz="2700" b="1" dirty="0">
                <a:solidFill>
                  <a:srgbClr val="0000A8"/>
                </a:solidFill>
              </a:rPr>
              <a:t>third alternative</a:t>
            </a:r>
            <a:r>
              <a:rPr lang="en-PH" sz="2700" b="1" dirty="0"/>
              <a:t>, a solution that is mutually beneficial and is better. </a:t>
            </a:r>
          </a:p>
          <a:p>
            <a:r>
              <a:rPr lang="en-PH" sz="2700" b="1" dirty="0"/>
              <a:t>In searching for the </a:t>
            </a:r>
            <a:r>
              <a:rPr lang="en-PH" sz="2700" b="1" dirty="0">
                <a:solidFill>
                  <a:srgbClr val="0000A8"/>
                </a:solidFill>
              </a:rPr>
              <a:t>“middle” or higher way, </a:t>
            </a:r>
            <a:r>
              <a:rPr lang="en-PH" sz="2700" b="1" dirty="0"/>
              <a:t>this husband and wife realize that their love, their relationship, is part of their </a:t>
            </a:r>
            <a:r>
              <a:rPr lang="en-PH" sz="2700" b="1" dirty="0">
                <a:solidFill>
                  <a:srgbClr val="0000A8"/>
                </a:solidFill>
              </a:rPr>
              <a:t>synergy.</a:t>
            </a:r>
          </a:p>
          <a:p>
            <a:pPr lvl="0"/>
            <a:endParaRPr lang="en-PH" sz="2700" b="1" dirty="0">
              <a:solidFill>
                <a:srgbClr val="C00000"/>
              </a:solidFill>
            </a:endParaRPr>
          </a:p>
        </p:txBody>
      </p:sp>
    </p:spTree>
    <p:extLst>
      <p:ext uri="{BB962C8B-B14F-4D97-AF65-F5344CB8AC3E}">
        <p14:creationId xmlns:p14="http://schemas.microsoft.com/office/powerpoint/2010/main" val="208998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7485-A67F-4AD5-9BC1-3EDD8496A8AE}"/>
              </a:ext>
            </a:extLst>
          </p:cNvPr>
          <p:cNvSpPr>
            <a:spLocks noGrp="1"/>
          </p:cNvSpPr>
          <p:nvPr>
            <p:ph type="title"/>
          </p:nvPr>
        </p:nvSpPr>
        <p:spPr/>
        <p:txBody>
          <a:bodyPr/>
          <a:lstStyle/>
          <a:p>
            <a:endParaRPr lang="en-PH"/>
          </a:p>
        </p:txBody>
      </p:sp>
      <p:pic>
        <p:nvPicPr>
          <p:cNvPr id="5" name="Content Placeholder 4">
            <a:extLst>
              <a:ext uri="{FF2B5EF4-FFF2-40B4-BE49-F238E27FC236}">
                <a16:creationId xmlns:a16="http://schemas.microsoft.com/office/drawing/2014/main" id="{4351186E-E0B8-4E63-95AE-4CF69FCC81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74"/>
            <a:ext cx="12192000" cy="6854125"/>
          </a:xfrm>
        </p:spPr>
      </p:pic>
    </p:spTree>
    <p:extLst>
      <p:ext uri="{BB962C8B-B14F-4D97-AF65-F5344CB8AC3E}">
        <p14:creationId xmlns:p14="http://schemas.microsoft.com/office/powerpoint/2010/main" val="2742718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357807" y="1754911"/>
            <a:ext cx="11092069" cy="5632311"/>
          </a:xfrm>
          <a:prstGeom prst="rect">
            <a:avLst/>
          </a:prstGeom>
          <a:noFill/>
        </p:spPr>
        <p:txBody>
          <a:bodyPr wrap="square" rtlCol="0">
            <a:spAutoFit/>
          </a:bodyPr>
          <a:lstStyle/>
          <a:p>
            <a:r>
              <a:rPr lang="en-PH" sz="2900" dirty="0"/>
              <a:t>       As they communicate (Habit 5), </a:t>
            </a:r>
            <a:r>
              <a:rPr lang="en-PH" sz="2900" b="1" dirty="0"/>
              <a:t>the husband </a:t>
            </a:r>
          </a:p>
          <a:p>
            <a:r>
              <a:rPr lang="en-PH" sz="2900" b="1" dirty="0"/>
              <a:t>really, deeply feels his wife’s desire, her need to </a:t>
            </a:r>
          </a:p>
          <a:p>
            <a:r>
              <a:rPr lang="en-PH" sz="2900" b="1" dirty="0"/>
              <a:t>be with her mother.</a:t>
            </a:r>
            <a:r>
              <a:rPr lang="en-PH" sz="2900" dirty="0"/>
              <a:t> He understands that they </a:t>
            </a:r>
          </a:p>
          <a:p>
            <a:r>
              <a:rPr lang="en-PH" sz="2900" dirty="0"/>
              <a:t>really don’t know how long she will be with them, </a:t>
            </a:r>
          </a:p>
          <a:p>
            <a:r>
              <a:rPr lang="en-PH" sz="2900" dirty="0"/>
              <a:t>and that she certainly is more important than fishing. </a:t>
            </a:r>
          </a:p>
          <a:p>
            <a:r>
              <a:rPr lang="en-PH" sz="1200" dirty="0"/>
              <a:t> </a:t>
            </a:r>
          </a:p>
          <a:p>
            <a:r>
              <a:rPr lang="en-PH" sz="2900" dirty="0"/>
              <a:t>	And </a:t>
            </a:r>
            <a:r>
              <a:rPr lang="en-PH" sz="2900" b="1" dirty="0"/>
              <a:t>the wife deeply understands her husband’s desire to have the family together and to provide a great experience for the boys. </a:t>
            </a:r>
            <a:r>
              <a:rPr lang="en-PH" sz="2900" dirty="0"/>
              <a:t>She realizes the investment that has been made in lessons and equipment to prepare for this fishing vacation, and she feels </a:t>
            </a:r>
            <a:r>
              <a:rPr lang="en-PH" sz="2900" b="1" dirty="0"/>
              <a:t>the importance of creating good memories with them.</a:t>
            </a:r>
          </a:p>
          <a:p>
            <a:r>
              <a:rPr lang="en-PH" sz="2900" b="1" dirty="0"/>
              <a:t> </a:t>
            </a:r>
          </a:p>
          <a:p>
            <a:pPr lvl="0"/>
            <a:endParaRPr lang="en-PH" sz="2900" b="1" dirty="0">
              <a:solidFill>
                <a:srgbClr val="C00000"/>
              </a:solidFill>
            </a:endParaRPr>
          </a:p>
        </p:txBody>
      </p:sp>
      <p:pic>
        <p:nvPicPr>
          <p:cNvPr id="18434" name="Picture 2" descr="Young Husband Sitting on Sofa, Talking about Problems, Wife Listening  Carefully Stock Photo - Image of couple, talk: 328248354">
            <a:extLst>
              <a:ext uri="{FF2B5EF4-FFF2-40B4-BE49-F238E27FC236}">
                <a16:creationId xmlns:a16="http://schemas.microsoft.com/office/drawing/2014/main" id="{20CC3ACC-524C-4F63-A71C-9ECE8A9584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037443" y="661026"/>
            <a:ext cx="4154557" cy="27679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53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49965" y="1507826"/>
            <a:ext cx="11297478" cy="5509200"/>
          </a:xfrm>
          <a:prstGeom prst="rect">
            <a:avLst/>
          </a:prstGeom>
          <a:noFill/>
        </p:spPr>
        <p:txBody>
          <a:bodyPr wrap="square" rtlCol="0">
            <a:spAutoFit/>
          </a:bodyPr>
          <a:lstStyle/>
          <a:p>
            <a:r>
              <a:rPr lang="en-PH" sz="2800" dirty="0"/>
              <a:t>	</a:t>
            </a:r>
            <a:r>
              <a:rPr lang="en-PH" sz="2800" b="1" dirty="0"/>
              <a:t>So they combined those desires. </a:t>
            </a:r>
            <a:r>
              <a:rPr lang="en-PH" sz="2800" dirty="0"/>
              <a:t>And they’re not on opposite sides of the problem. </a:t>
            </a:r>
            <a:r>
              <a:rPr lang="en-PH" sz="2800" b="1" dirty="0"/>
              <a:t>They’re together on one side, looking at the problem, </a:t>
            </a:r>
            <a:r>
              <a:rPr lang="en-PH" sz="2800" dirty="0"/>
              <a:t>understanding the needs, and working to create a third alternative that will meet them.</a:t>
            </a:r>
          </a:p>
          <a:p>
            <a:endParaRPr lang="en-PH" sz="1200" b="1" dirty="0">
              <a:solidFill>
                <a:srgbClr val="0000A8"/>
              </a:solidFill>
            </a:endParaRPr>
          </a:p>
          <a:p>
            <a:endParaRPr lang="en-PH" sz="1200" b="1" dirty="0">
              <a:solidFill>
                <a:srgbClr val="0000A8"/>
              </a:solidFill>
            </a:endParaRPr>
          </a:p>
          <a:p>
            <a:r>
              <a:rPr lang="en-PH" sz="3600" b="1" dirty="0">
                <a:solidFill>
                  <a:srgbClr val="0000A8"/>
                </a:solidFill>
              </a:rPr>
              <a:t>THIRD ALTERNATIVE</a:t>
            </a:r>
          </a:p>
          <a:p>
            <a:r>
              <a:rPr lang="en-PH" sz="1200" b="1" dirty="0">
                <a:solidFill>
                  <a:srgbClr val="FF0000"/>
                </a:solidFill>
              </a:rPr>
              <a:t> </a:t>
            </a:r>
          </a:p>
          <a:p>
            <a:r>
              <a:rPr lang="en-PH" sz="2800" b="1" dirty="0">
                <a:solidFill>
                  <a:srgbClr val="C00000"/>
                </a:solidFill>
              </a:rPr>
              <a:t>“Maybe we could arrange another time within the month for you to visit with your mother,” </a:t>
            </a:r>
            <a:r>
              <a:rPr lang="en-PH" sz="2800" dirty="0"/>
              <a:t>he suggests. “I could take over the home responsibilities for the weekend and arrange for some help at the first of the week so that you could go. I know it’s important to you to have that time.</a:t>
            </a:r>
          </a:p>
          <a:p>
            <a:endParaRPr lang="en-PH" sz="2800" dirty="0"/>
          </a:p>
          <a:p>
            <a:pPr lvl="0"/>
            <a:endParaRPr lang="en-PH" sz="2800" b="1" dirty="0">
              <a:solidFill>
                <a:srgbClr val="C00000"/>
              </a:solidFill>
            </a:endParaRPr>
          </a:p>
        </p:txBody>
      </p:sp>
    </p:spTree>
    <p:extLst>
      <p:ext uri="{BB962C8B-B14F-4D97-AF65-F5344CB8AC3E}">
        <p14:creationId xmlns:p14="http://schemas.microsoft.com/office/powerpoint/2010/main" val="287837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49965" y="1507826"/>
            <a:ext cx="11297478" cy="4893647"/>
          </a:xfrm>
          <a:prstGeom prst="rect">
            <a:avLst/>
          </a:prstGeom>
          <a:noFill/>
        </p:spPr>
        <p:txBody>
          <a:bodyPr wrap="square" rtlCol="0">
            <a:spAutoFit/>
          </a:bodyPr>
          <a:lstStyle/>
          <a:p>
            <a:r>
              <a:rPr lang="en-PH" sz="2800" dirty="0">
                <a:solidFill>
                  <a:srgbClr val="0000A8"/>
                </a:solidFill>
              </a:rPr>
              <a:t>	</a:t>
            </a:r>
            <a:r>
              <a:rPr lang="en-PH" sz="2800" b="1" dirty="0">
                <a:solidFill>
                  <a:srgbClr val="C00000"/>
                </a:solidFill>
              </a:rPr>
              <a:t>“Or maybe we could locate a place to camp and fish that would be close to your mother. </a:t>
            </a:r>
            <a:r>
              <a:rPr lang="en-PH" sz="2800" dirty="0"/>
              <a:t>The area wouldn’t be as nice, but we could still be outdoors and meet other needs as well. And the boys wouldn’t be climbing the walls. We could even plan some recreational activities with the cousins, aunts, and uncles, which would be an added benefit.”</a:t>
            </a:r>
          </a:p>
          <a:p>
            <a:r>
              <a:rPr lang="en-PH" sz="2800" dirty="0"/>
              <a:t> </a:t>
            </a:r>
          </a:p>
          <a:p>
            <a:r>
              <a:rPr lang="en-PH" sz="3200" dirty="0">
                <a:solidFill>
                  <a:srgbClr val="0000A8"/>
                </a:solidFill>
              </a:rPr>
              <a:t>	</a:t>
            </a:r>
            <a:r>
              <a:rPr lang="en-PH" sz="3200" b="1" dirty="0">
                <a:solidFill>
                  <a:srgbClr val="0000A8"/>
                </a:solidFill>
              </a:rPr>
              <a:t>They synergize. </a:t>
            </a:r>
            <a:r>
              <a:rPr lang="en-PH" sz="2800" b="1" dirty="0"/>
              <a:t>They communicate back and forth until they come up with a solution they both feel good about. </a:t>
            </a:r>
            <a:r>
              <a:rPr lang="en-PH" sz="2800" dirty="0"/>
              <a:t>It’s better than the solutions either of them originally proposed. </a:t>
            </a:r>
            <a:r>
              <a:rPr lang="en-PH" sz="2800" b="1" dirty="0"/>
              <a:t>It’s better than compromise. They get what they both really want and build their relationship in the process.</a:t>
            </a:r>
          </a:p>
          <a:p>
            <a:pPr lvl="0"/>
            <a:endParaRPr lang="en-PH" sz="2800" b="1" dirty="0">
              <a:solidFill>
                <a:srgbClr val="C00000"/>
              </a:solidFill>
            </a:endParaRPr>
          </a:p>
        </p:txBody>
      </p:sp>
    </p:spTree>
    <p:extLst>
      <p:ext uri="{BB962C8B-B14F-4D97-AF65-F5344CB8AC3E}">
        <p14:creationId xmlns:p14="http://schemas.microsoft.com/office/powerpoint/2010/main" val="340230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923A-387B-442C-9465-ECAE49ED18CA}"/>
              </a:ext>
            </a:extLst>
          </p:cNvPr>
          <p:cNvSpPr>
            <a:spLocks noGrp="1"/>
          </p:cNvSpPr>
          <p:nvPr>
            <p:ph type="title"/>
          </p:nvPr>
        </p:nvSpPr>
        <p:spPr/>
        <p:txBody>
          <a:bodyPr/>
          <a:lstStyle/>
          <a:p>
            <a:endParaRPr lang="en-PH"/>
          </a:p>
        </p:txBody>
      </p:sp>
      <p:pic>
        <p:nvPicPr>
          <p:cNvPr id="4" name="Dr. Stephen R. Covey - Family (1)">
            <a:hlinkClick r:id="" action="ppaction://media"/>
            <a:extLst>
              <a:ext uri="{FF2B5EF4-FFF2-40B4-BE49-F238E27FC236}">
                <a16:creationId xmlns:a16="http://schemas.microsoft.com/office/drawing/2014/main" id="{7485D12F-55D4-4533-89AA-04B37310AE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350131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47261" y="1343332"/>
            <a:ext cx="11297478" cy="5770811"/>
          </a:xfrm>
          <a:prstGeom prst="rect">
            <a:avLst/>
          </a:prstGeom>
          <a:noFill/>
        </p:spPr>
        <p:txBody>
          <a:bodyPr wrap="square" rtlCol="0">
            <a:spAutoFit/>
          </a:bodyPr>
          <a:lstStyle/>
          <a:p>
            <a:r>
              <a:rPr lang="en-US" sz="3600" b="1" dirty="0">
                <a:solidFill>
                  <a:srgbClr val="0000A8"/>
                </a:solidFill>
              </a:rPr>
              <a:t>        BARRIERS to Synergy </a:t>
            </a:r>
          </a:p>
          <a:p>
            <a:endParaRPr lang="en-PH" sz="1200" dirty="0">
              <a:solidFill>
                <a:srgbClr val="0000A8"/>
              </a:solidFill>
            </a:endParaRPr>
          </a:p>
          <a:p>
            <a:pPr marL="514350" lvl="0" indent="-514350">
              <a:buAutoNum type="arabicPeriod"/>
            </a:pPr>
            <a:r>
              <a:rPr lang="en-US" sz="3800" b="1" dirty="0">
                <a:solidFill>
                  <a:srgbClr val="C00000"/>
                </a:solidFill>
              </a:rPr>
              <a:t>Ego</a:t>
            </a:r>
            <a:r>
              <a:rPr lang="en-US" sz="3500" b="1" dirty="0">
                <a:solidFill>
                  <a:srgbClr val="C00000"/>
                </a:solidFill>
              </a:rPr>
              <a:t> </a:t>
            </a:r>
            <a:r>
              <a:rPr lang="en-US" sz="3200" dirty="0"/>
              <a:t>– a person’s self-esteem or </a:t>
            </a:r>
          </a:p>
          <a:p>
            <a:pPr lvl="0"/>
            <a:r>
              <a:rPr lang="en-US" sz="3200" dirty="0"/>
              <a:t>self-importance.  Individual </a:t>
            </a:r>
          </a:p>
          <a:p>
            <a:pPr lvl="0"/>
            <a:r>
              <a:rPr lang="en-US" sz="3200" dirty="0"/>
              <a:t>motivations can sometimes lead to selfishness and a competitive spirit, which can be detrimental to teamwork and synergy.</a:t>
            </a:r>
          </a:p>
          <a:p>
            <a:pPr lvl="0"/>
            <a:endParaRPr lang="en-PH" sz="1200" dirty="0"/>
          </a:p>
          <a:p>
            <a:pPr lvl="0"/>
            <a:endParaRPr lang="en-PH" sz="1200" dirty="0"/>
          </a:p>
          <a:p>
            <a:pPr lvl="0"/>
            <a:r>
              <a:rPr lang="en-US" sz="3200" b="1" dirty="0">
                <a:solidFill>
                  <a:srgbClr val="C00000"/>
                </a:solidFill>
              </a:rPr>
              <a:t>2. </a:t>
            </a:r>
            <a:r>
              <a:rPr lang="en-US" sz="3800" b="1" dirty="0">
                <a:solidFill>
                  <a:srgbClr val="C00000"/>
                </a:solidFill>
              </a:rPr>
              <a:t>Prejudice</a:t>
            </a:r>
            <a:r>
              <a:rPr lang="en-US" sz="3500" b="1" dirty="0">
                <a:solidFill>
                  <a:srgbClr val="C00000"/>
                </a:solidFill>
              </a:rPr>
              <a:t> </a:t>
            </a:r>
            <a:r>
              <a:rPr lang="en-US" sz="3200" dirty="0"/>
              <a:t>– this can lead to discrimination, lack of trust, making it difficult for diverse individuals or groups to work together effectively. It can create a climate of hostility and division, undermining the potential for synergy.</a:t>
            </a:r>
            <a:endParaRPr lang="en-PH" sz="3200" dirty="0"/>
          </a:p>
          <a:p>
            <a:pPr lvl="0"/>
            <a:endParaRPr lang="en-PH" sz="3200" b="1" dirty="0">
              <a:solidFill>
                <a:srgbClr val="C00000"/>
              </a:solidFill>
            </a:endParaRPr>
          </a:p>
        </p:txBody>
      </p:sp>
      <p:pic>
        <p:nvPicPr>
          <p:cNvPr id="22532" name="Picture 4" descr="5 Telling Signs if Your Husband Thinks He Does Nothing Wrong">
            <a:extLst>
              <a:ext uri="{FF2B5EF4-FFF2-40B4-BE49-F238E27FC236}">
                <a16:creationId xmlns:a16="http://schemas.microsoft.com/office/drawing/2014/main" id="{FD596127-ECD5-4C90-9778-16EADC968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9" r="11930"/>
          <a:stretch/>
        </p:blipFill>
        <p:spPr bwMode="auto">
          <a:xfrm>
            <a:off x="6705600" y="-39756"/>
            <a:ext cx="5602355" cy="3197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46793" y="1747083"/>
            <a:ext cx="10888317" cy="4955203"/>
          </a:xfrm>
          <a:prstGeom prst="rect">
            <a:avLst/>
          </a:prstGeom>
          <a:noFill/>
        </p:spPr>
        <p:txBody>
          <a:bodyPr wrap="square" rtlCol="0">
            <a:spAutoFit/>
          </a:bodyPr>
          <a:lstStyle/>
          <a:p>
            <a:pPr lvl="0"/>
            <a:r>
              <a:rPr lang="en-US" sz="3300" b="1" dirty="0">
                <a:solidFill>
                  <a:srgbClr val="C00000"/>
                </a:solidFill>
              </a:rPr>
              <a:t>3. </a:t>
            </a:r>
            <a:r>
              <a:rPr lang="en-US" sz="3800" b="1" dirty="0">
                <a:solidFill>
                  <a:srgbClr val="C00000"/>
                </a:solidFill>
              </a:rPr>
              <a:t>Miscommunication</a:t>
            </a:r>
            <a:r>
              <a:rPr lang="en-US" sz="3300" b="1" dirty="0">
                <a:solidFill>
                  <a:srgbClr val="C00000"/>
                </a:solidFill>
              </a:rPr>
              <a:t> </a:t>
            </a:r>
            <a:r>
              <a:rPr lang="en-US" sz="3000" dirty="0"/>
              <a:t>– </a:t>
            </a:r>
          </a:p>
          <a:p>
            <a:pPr lvl="0"/>
            <a:r>
              <a:rPr lang="en-US" sz="3000" dirty="0"/>
              <a:t>when messages are not clear, </a:t>
            </a:r>
          </a:p>
          <a:p>
            <a:pPr lvl="0"/>
            <a:r>
              <a:rPr lang="en-US" sz="3000" dirty="0"/>
              <a:t>team members struggle to coordinate </a:t>
            </a:r>
          </a:p>
          <a:p>
            <a:pPr lvl="0"/>
            <a:r>
              <a:rPr lang="en-US" sz="3000" dirty="0"/>
              <a:t>their efforts, leading to a lack of shared understanding and a decline in overall performance. Team members may not understand their roles or responsibilities, leading to delays and mistakes.</a:t>
            </a:r>
            <a:endParaRPr lang="en-PH" sz="3000" dirty="0"/>
          </a:p>
          <a:p>
            <a:endParaRPr lang="en-US" sz="3000" dirty="0"/>
          </a:p>
          <a:p>
            <a:r>
              <a:rPr lang="en-US" sz="3300" b="1" dirty="0">
                <a:solidFill>
                  <a:srgbClr val="C00000"/>
                </a:solidFill>
              </a:rPr>
              <a:t>4. </a:t>
            </a:r>
            <a:r>
              <a:rPr lang="en-US" sz="3800" b="1" dirty="0">
                <a:solidFill>
                  <a:srgbClr val="C00000"/>
                </a:solidFill>
              </a:rPr>
              <a:t>Fear of change </a:t>
            </a:r>
            <a:r>
              <a:rPr lang="en-US" sz="3000" dirty="0"/>
              <a:t>– this fear, often rooted in uncertainty and the unknown, can lead individuals to resist new ideas, processes or collaboration opportunities</a:t>
            </a:r>
            <a:endParaRPr lang="en-PH" sz="3000" b="1" dirty="0">
              <a:solidFill>
                <a:srgbClr val="C00000"/>
              </a:solidFill>
            </a:endParaRPr>
          </a:p>
        </p:txBody>
      </p:sp>
      <p:pic>
        <p:nvPicPr>
          <p:cNvPr id="25604" name="Picture 4" descr="Workplace miscommunication is a tragedy. Here are 5 tips to avoid it. - D  Jungle People">
            <a:extLst>
              <a:ext uri="{FF2B5EF4-FFF2-40B4-BE49-F238E27FC236}">
                <a16:creationId xmlns:a16="http://schemas.microsoft.com/office/drawing/2014/main" id="{03B1D95D-1E59-42D6-B08A-A2169E4A0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571" y="0"/>
            <a:ext cx="5485429" cy="30855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22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55544" y="2495345"/>
            <a:ext cx="10035208" cy="4124206"/>
          </a:xfrm>
          <a:prstGeom prst="rect">
            <a:avLst/>
          </a:prstGeom>
          <a:noFill/>
        </p:spPr>
        <p:txBody>
          <a:bodyPr wrap="square" rtlCol="0">
            <a:spAutoFit/>
          </a:bodyPr>
          <a:lstStyle/>
          <a:p>
            <a:endParaRPr lang="en-PH" sz="3000" dirty="0"/>
          </a:p>
          <a:p>
            <a:pPr lvl="0"/>
            <a:r>
              <a:rPr lang="en-US" sz="3000" b="1" dirty="0">
                <a:solidFill>
                  <a:srgbClr val="C00000"/>
                </a:solidFill>
              </a:rPr>
              <a:t>1. </a:t>
            </a:r>
            <a:r>
              <a:rPr lang="en-US" sz="3600" b="1" dirty="0">
                <a:solidFill>
                  <a:srgbClr val="C00000"/>
                </a:solidFill>
              </a:rPr>
              <a:t>Listen empathetically  </a:t>
            </a:r>
            <a:r>
              <a:rPr lang="en-US" sz="3000" dirty="0"/>
              <a:t>(Habit # 5)</a:t>
            </a:r>
          </a:p>
          <a:p>
            <a:pPr lvl="0"/>
            <a:endParaRPr lang="en-PH" sz="1200" dirty="0"/>
          </a:p>
          <a:p>
            <a:r>
              <a:rPr lang="en-US" sz="3000" b="1" dirty="0">
                <a:solidFill>
                  <a:srgbClr val="C00000"/>
                </a:solidFill>
              </a:rPr>
              <a:t>2. </a:t>
            </a:r>
            <a:r>
              <a:rPr lang="en-US" sz="3600" b="1" dirty="0">
                <a:solidFill>
                  <a:srgbClr val="C00000"/>
                </a:solidFill>
              </a:rPr>
              <a:t>Celebrate differences </a:t>
            </a:r>
            <a:r>
              <a:rPr lang="en-US" sz="3000" dirty="0"/>
              <a:t>–  </a:t>
            </a:r>
          </a:p>
          <a:p>
            <a:r>
              <a:rPr lang="en-US" sz="3000" dirty="0"/>
              <a:t>by being interested and open to the </a:t>
            </a:r>
          </a:p>
          <a:p>
            <a:r>
              <a:rPr lang="en-US" sz="3000" dirty="0"/>
              <a:t>differences between us we can discover </a:t>
            </a:r>
          </a:p>
          <a:p>
            <a:r>
              <a:rPr lang="en-US" sz="3000" dirty="0"/>
              <a:t>new ideas and ways of thinking as well </a:t>
            </a:r>
          </a:p>
          <a:p>
            <a:r>
              <a:rPr lang="en-US" sz="3000" dirty="0"/>
              <a:t>as making new friends and experiencing </a:t>
            </a:r>
          </a:p>
          <a:p>
            <a:r>
              <a:rPr lang="en-US" sz="3000" dirty="0"/>
              <a:t>different opportunities.</a:t>
            </a:r>
            <a:endParaRPr lang="en-PH" sz="3000" b="1" dirty="0">
              <a:solidFill>
                <a:srgbClr val="C00000"/>
              </a:solidFill>
            </a:endParaRPr>
          </a:p>
        </p:txBody>
      </p:sp>
      <p:pic>
        <p:nvPicPr>
          <p:cNvPr id="24578" name="Picture 2" descr="Diversity - die Arbeitgeber">
            <a:extLst>
              <a:ext uri="{FF2B5EF4-FFF2-40B4-BE49-F238E27FC236}">
                <a16:creationId xmlns:a16="http://schemas.microsoft.com/office/drawing/2014/main" id="{A13C1C8A-5741-4523-B213-77854715C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656" y="2852607"/>
            <a:ext cx="5044344" cy="3501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2CD4E4-D845-41A5-A57F-EDE4B5FDDBCE}"/>
              </a:ext>
            </a:extLst>
          </p:cNvPr>
          <p:cNvSpPr txBox="1"/>
          <p:nvPr/>
        </p:nvSpPr>
        <p:spPr>
          <a:xfrm>
            <a:off x="625337" y="752197"/>
            <a:ext cx="10941326" cy="1538883"/>
          </a:xfrm>
          <a:prstGeom prst="rect">
            <a:avLst/>
          </a:prstGeom>
          <a:noFill/>
        </p:spPr>
        <p:txBody>
          <a:bodyPr wrap="square" rtlCol="0">
            <a:spAutoFit/>
          </a:bodyPr>
          <a:lstStyle/>
          <a:p>
            <a:pPr algn="ctr"/>
            <a:r>
              <a:rPr lang="en-US" sz="3700" b="1" dirty="0">
                <a:solidFill>
                  <a:srgbClr val="0000A8"/>
                </a:solidFill>
              </a:rPr>
              <a:t>HOW TO </a:t>
            </a:r>
            <a:r>
              <a:rPr lang="en-US" sz="3900" b="1" dirty="0">
                <a:solidFill>
                  <a:srgbClr val="0000A8"/>
                </a:solidFill>
              </a:rPr>
              <a:t>PRACTICE SYNERGIZING</a:t>
            </a:r>
          </a:p>
          <a:p>
            <a:pPr algn="ctr"/>
            <a:r>
              <a:rPr lang="en-US" sz="2700" b="1" dirty="0"/>
              <a:t> </a:t>
            </a:r>
            <a:r>
              <a:rPr lang="en-US" sz="2700" dirty="0"/>
              <a:t>(Strategies to Cultivate Synergy)</a:t>
            </a:r>
            <a:endParaRPr lang="en-PH" sz="2700" dirty="0"/>
          </a:p>
          <a:p>
            <a:pPr algn="ctr"/>
            <a:r>
              <a:rPr lang="en-US" sz="2800" b="1" dirty="0"/>
              <a:t>Call to Action. Practice SYNERGY DAILY!</a:t>
            </a:r>
          </a:p>
        </p:txBody>
      </p:sp>
    </p:spTree>
    <p:extLst>
      <p:ext uri="{BB962C8B-B14F-4D97-AF65-F5344CB8AC3E}">
        <p14:creationId xmlns:p14="http://schemas.microsoft.com/office/powerpoint/2010/main" val="1243131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32571" y="2748064"/>
            <a:ext cx="10941326" cy="3831818"/>
          </a:xfrm>
          <a:prstGeom prst="rect">
            <a:avLst/>
          </a:prstGeom>
          <a:noFill/>
        </p:spPr>
        <p:txBody>
          <a:bodyPr wrap="square" rtlCol="0">
            <a:spAutoFit/>
          </a:bodyPr>
          <a:lstStyle/>
          <a:p>
            <a:pPr lvl="0"/>
            <a:r>
              <a:rPr lang="en-US" sz="3200" b="1" dirty="0">
                <a:solidFill>
                  <a:srgbClr val="C00000"/>
                </a:solidFill>
              </a:rPr>
              <a:t>3. </a:t>
            </a:r>
            <a:r>
              <a:rPr lang="en-US" sz="3700" b="1" dirty="0">
                <a:solidFill>
                  <a:srgbClr val="C00000"/>
                </a:solidFill>
              </a:rPr>
              <a:t>Seek third alternatives </a:t>
            </a:r>
            <a:r>
              <a:rPr lang="en-US" sz="3200" dirty="0"/>
              <a:t>–  higher-level solution that benefits all parties involved. </a:t>
            </a:r>
          </a:p>
          <a:p>
            <a:pPr lvl="0"/>
            <a:endParaRPr lang="en-PH" sz="1200" dirty="0"/>
          </a:p>
          <a:p>
            <a:pPr lvl="0"/>
            <a:r>
              <a:rPr lang="en-US" sz="3200" b="1" dirty="0">
                <a:solidFill>
                  <a:srgbClr val="C00000"/>
                </a:solidFill>
              </a:rPr>
              <a:t>4. </a:t>
            </a:r>
            <a:r>
              <a:rPr lang="en-US" sz="3600" b="1" dirty="0">
                <a:solidFill>
                  <a:srgbClr val="C00000"/>
                </a:solidFill>
              </a:rPr>
              <a:t>Build trust within the team  </a:t>
            </a:r>
            <a:r>
              <a:rPr lang="en-US" sz="3200" dirty="0"/>
              <a:t>- this requires consistent effort and a focus on fostering positive relationships. This can be done by demonstrating transparency, providing regular feedback and encouraging open communication, acknowledging mistakes and advocating for team members.</a:t>
            </a:r>
            <a:endParaRPr lang="en-PH" sz="3200" dirty="0"/>
          </a:p>
        </p:txBody>
      </p:sp>
      <p:sp>
        <p:nvSpPr>
          <p:cNvPr id="4" name="TextBox 3">
            <a:extLst>
              <a:ext uri="{FF2B5EF4-FFF2-40B4-BE49-F238E27FC236}">
                <a16:creationId xmlns:a16="http://schemas.microsoft.com/office/drawing/2014/main" id="{7C28CD42-5746-4D83-9A52-F32FD4E58660}"/>
              </a:ext>
            </a:extLst>
          </p:cNvPr>
          <p:cNvSpPr txBox="1"/>
          <p:nvPr/>
        </p:nvSpPr>
        <p:spPr>
          <a:xfrm>
            <a:off x="625337" y="752197"/>
            <a:ext cx="10941326" cy="1538883"/>
          </a:xfrm>
          <a:prstGeom prst="rect">
            <a:avLst/>
          </a:prstGeom>
          <a:noFill/>
        </p:spPr>
        <p:txBody>
          <a:bodyPr wrap="square" rtlCol="0">
            <a:spAutoFit/>
          </a:bodyPr>
          <a:lstStyle/>
          <a:p>
            <a:pPr algn="ctr"/>
            <a:r>
              <a:rPr lang="en-US" sz="3700" b="1" dirty="0">
                <a:solidFill>
                  <a:srgbClr val="0000A8"/>
                </a:solidFill>
              </a:rPr>
              <a:t>HOW TO </a:t>
            </a:r>
            <a:r>
              <a:rPr lang="en-US" sz="3900" b="1" dirty="0">
                <a:solidFill>
                  <a:srgbClr val="0000A8"/>
                </a:solidFill>
              </a:rPr>
              <a:t>PRACTICE SYNERGIZING</a:t>
            </a:r>
          </a:p>
          <a:p>
            <a:pPr algn="ctr"/>
            <a:r>
              <a:rPr lang="en-US" sz="2700" b="1" dirty="0"/>
              <a:t> </a:t>
            </a:r>
            <a:r>
              <a:rPr lang="en-US" sz="2700" dirty="0"/>
              <a:t>(Strategies to Cultivate Synergy)</a:t>
            </a:r>
            <a:endParaRPr lang="en-PH" sz="2700" dirty="0"/>
          </a:p>
          <a:p>
            <a:pPr algn="ctr"/>
            <a:r>
              <a:rPr lang="en-US" sz="2800" b="1" dirty="0"/>
              <a:t>Call to Action. Practice SYNERGY DAILY!</a:t>
            </a:r>
          </a:p>
        </p:txBody>
      </p:sp>
    </p:spTree>
    <p:extLst>
      <p:ext uri="{BB962C8B-B14F-4D97-AF65-F5344CB8AC3E}">
        <p14:creationId xmlns:p14="http://schemas.microsoft.com/office/powerpoint/2010/main" val="2577170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606908" y="1166842"/>
            <a:ext cx="10978184" cy="4601260"/>
          </a:xfrm>
          <a:prstGeom prst="rect">
            <a:avLst/>
          </a:prstGeom>
          <a:noFill/>
        </p:spPr>
        <p:txBody>
          <a:bodyPr wrap="square" rtlCol="0">
            <a:spAutoFit/>
          </a:bodyPr>
          <a:lstStyle/>
          <a:p>
            <a:pPr lvl="0" algn="ctr"/>
            <a:r>
              <a:rPr lang="en-US" sz="3200" b="1" dirty="0">
                <a:solidFill>
                  <a:srgbClr val="0000A8"/>
                </a:solidFill>
                <a:latin typeface="Comic Sans MS" panose="030F0702030302020204" pitchFamily="66" charset="0"/>
              </a:rPr>
              <a:t>“Alone we can do so little; </a:t>
            </a:r>
          </a:p>
          <a:p>
            <a:pPr lvl="0" algn="ctr"/>
            <a:r>
              <a:rPr lang="en-US" sz="3200" b="1" dirty="0">
                <a:solidFill>
                  <a:srgbClr val="0000A8"/>
                </a:solidFill>
                <a:latin typeface="Comic Sans MS" panose="030F0702030302020204" pitchFamily="66" charset="0"/>
              </a:rPr>
              <a:t>together we can do so much.” </a:t>
            </a:r>
            <a:r>
              <a:rPr lang="en-US" sz="3000" dirty="0">
                <a:solidFill>
                  <a:srgbClr val="0000A8"/>
                </a:solidFill>
              </a:rPr>
              <a:t>~ Helen Keller</a:t>
            </a:r>
          </a:p>
          <a:p>
            <a:pPr lvl="0" algn="ctr"/>
            <a:endParaRPr lang="en-PH" sz="3200" i="1" dirty="0"/>
          </a:p>
          <a:p>
            <a:r>
              <a:rPr lang="en-US" sz="3200" dirty="0"/>
              <a:t>Alone, we cannot make the New Earth happen. </a:t>
            </a:r>
          </a:p>
          <a:p>
            <a:r>
              <a:rPr lang="en-US" sz="3700" b="1" dirty="0">
                <a:solidFill>
                  <a:srgbClr val="C00000"/>
                </a:solidFill>
              </a:rPr>
              <a:t>Together</a:t>
            </a:r>
            <a:r>
              <a:rPr lang="en-US" sz="3200" b="1" dirty="0"/>
              <a:t> we can say in Jesus’ name that we can make                         our New Earth Vision a reality.   </a:t>
            </a:r>
          </a:p>
          <a:p>
            <a:endParaRPr lang="en-US" sz="3200" dirty="0"/>
          </a:p>
          <a:p>
            <a:r>
              <a:rPr lang="en-US" sz="3200" dirty="0"/>
              <a:t>Can we stand together and with Faith and strong conviction, shout to the whole world </a:t>
            </a:r>
            <a:r>
              <a:rPr lang="en-US" sz="3200" b="1" dirty="0"/>
              <a:t>our vision </a:t>
            </a:r>
            <a:r>
              <a:rPr lang="en-US" sz="3200" dirty="0"/>
              <a:t>that will soon be a REALITY:</a:t>
            </a:r>
            <a:endParaRPr lang="en-PH" sz="3200" dirty="0"/>
          </a:p>
        </p:txBody>
      </p:sp>
    </p:spTree>
    <p:extLst>
      <p:ext uri="{BB962C8B-B14F-4D97-AF65-F5344CB8AC3E}">
        <p14:creationId xmlns:p14="http://schemas.microsoft.com/office/powerpoint/2010/main" val="3236958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60C2FF-7789-4E08-923B-9B2234601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12172950" cy="5393635"/>
          </a:xfrm>
          <a:prstGeom prst="rect">
            <a:avLst/>
          </a:prstGeom>
        </p:spPr>
      </p:pic>
      <p:sp>
        <p:nvSpPr>
          <p:cNvPr id="8" name="TextBox 7">
            <a:extLst>
              <a:ext uri="{FF2B5EF4-FFF2-40B4-BE49-F238E27FC236}">
                <a16:creationId xmlns:a16="http://schemas.microsoft.com/office/drawing/2014/main" id="{48CA6EE8-B5D9-47EE-A7E4-46B574A4A7B8}"/>
              </a:ext>
            </a:extLst>
          </p:cNvPr>
          <p:cNvSpPr txBox="1"/>
          <p:nvPr/>
        </p:nvSpPr>
        <p:spPr>
          <a:xfrm>
            <a:off x="1147955" y="4405104"/>
            <a:ext cx="9753600" cy="2739211"/>
          </a:xfrm>
          <a:prstGeom prst="rect">
            <a:avLst/>
          </a:prstGeom>
          <a:noFill/>
        </p:spPr>
        <p:txBody>
          <a:bodyPr wrap="square" rtlCol="0">
            <a:spAutoFit/>
          </a:bodyPr>
          <a:lstStyle/>
          <a:p>
            <a:pPr algn="ctr"/>
            <a:endParaRPr lang="en-PH" sz="2200" dirty="0">
              <a:solidFill>
                <a:srgbClr val="0000A8"/>
              </a:solidFill>
            </a:endParaRPr>
          </a:p>
          <a:p>
            <a:pPr algn="ctr"/>
            <a:r>
              <a:rPr lang="en-US" sz="4200" b="1" dirty="0">
                <a:solidFill>
                  <a:srgbClr val="0000A8"/>
                </a:solidFill>
              </a:rPr>
              <a:t>THE</a:t>
            </a:r>
            <a:r>
              <a:rPr lang="en-US" sz="4500" b="1" dirty="0">
                <a:solidFill>
                  <a:srgbClr val="0000A8"/>
                </a:solidFill>
              </a:rPr>
              <a:t> NEW EARTH </a:t>
            </a:r>
            <a:r>
              <a:rPr lang="en-US" sz="4200" b="1" dirty="0">
                <a:solidFill>
                  <a:srgbClr val="0000A8"/>
                </a:solidFill>
              </a:rPr>
              <a:t>OF</a:t>
            </a:r>
            <a:r>
              <a:rPr lang="en-US" sz="4500" b="1" dirty="0">
                <a:solidFill>
                  <a:srgbClr val="0000A8"/>
                </a:solidFill>
              </a:rPr>
              <a:t> LOVE, PEACE </a:t>
            </a:r>
            <a:r>
              <a:rPr lang="en-US" sz="4200" b="1" dirty="0">
                <a:solidFill>
                  <a:srgbClr val="0000A8"/>
                </a:solidFill>
              </a:rPr>
              <a:t>&amp;</a:t>
            </a:r>
            <a:r>
              <a:rPr lang="en-US" sz="4500" b="1" dirty="0">
                <a:solidFill>
                  <a:srgbClr val="0000A8"/>
                </a:solidFill>
              </a:rPr>
              <a:t> JOY </a:t>
            </a:r>
          </a:p>
          <a:p>
            <a:pPr algn="ctr"/>
            <a:r>
              <a:rPr lang="en-US" sz="3200" b="1" dirty="0">
                <a:solidFill>
                  <a:srgbClr val="C00000"/>
                </a:solidFill>
              </a:rPr>
              <a:t>where </a:t>
            </a:r>
            <a:r>
              <a:rPr lang="en-US" sz="3800" b="1" dirty="0">
                <a:solidFill>
                  <a:srgbClr val="C00000"/>
                </a:solidFill>
              </a:rPr>
              <a:t>JESUS IS KING </a:t>
            </a:r>
            <a:r>
              <a:rPr lang="en-US" sz="3200" b="1" dirty="0">
                <a:solidFill>
                  <a:srgbClr val="C00000"/>
                </a:solidFill>
              </a:rPr>
              <a:t>BECAUSE </a:t>
            </a:r>
            <a:r>
              <a:rPr lang="en-US" sz="3500" b="1" dirty="0">
                <a:solidFill>
                  <a:srgbClr val="C00000"/>
                </a:solidFill>
              </a:rPr>
              <a:t>MAMA MARY </a:t>
            </a:r>
          </a:p>
          <a:p>
            <a:pPr algn="ctr"/>
            <a:r>
              <a:rPr lang="en-US" sz="3500" b="1" dirty="0">
                <a:solidFill>
                  <a:srgbClr val="C00000"/>
                </a:solidFill>
              </a:rPr>
              <a:t>is GREATLY LOVED</a:t>
            </a:r>
            <a:r>
              <a:rPr lang="en-US" sz="3200" b="1" dirty="0">
                <a:solidFill>
                  <a:srgbClr val="C00000"/>
                </a:solidFill>
              </a:rPr>
              <a:t> BEGINNING FROM THE PHILIPPINES!</a:t>
            </a:r>
            <a:endParaRPr lang="en-PH" sz="3200" b="1" dirty="0">
              <a:solidFill>
                <a:srgbClr val="C00000"/>
              </a:solidFill>
            </a:endParaRPr>
          </a:p>
          <a:p>
            <a:pPr algn="ctr"/>
            <a:endParaRPr lang="en-PH" sz="3200" dirty="0"/>
          </a:p>
        </p:txBody>
      </p:sp>
      <p:pic>
        <p:nvPicPr>
          <p:cNvPr id="26628" name="Picture 4" descr="Free Hands Uniting Globally Image | Download at StockCake">
            <a:extLst>
              <a:ext uri="{FF2B5EF4-FFF2-40B4-BE49-F238E27FC236}">
                <a16:creationId xmlns:a16="http://schemas.microsoft.com/office/drawing/2014/main" id="{4787E8EA-E7C5-4770-A365-8D4F841101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16664" y="687009"/>
            <a:ext cx="7158672" cy="40120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49748C-B120-43EE-BAFC-BB97FFAB509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23981" t="16264" r="20501" b="3452"/>
          <a:stretch/>
        </p:blipFill>
        <p:spPr>
          <a:xfrm>
            <a:off x="9316277" y="717172"/>
            <a:ext cx="2946197" cy="3839347"/>
          </a:xfrm>
          <a:prstGeom prst="ellipse">
            <a:avLst/>
          </a:prstGeom>
          <a:ln>
            <a:noFill/>
          </a:ln>
          <a:effectLst>
            <a:softEdge rad="112500"/>
          </a:effectLst>
        </p:spPr>
      </p:pic>
      <p:pic>
        <p:nvPicPr>
          <p:cNvPr id="4" name="Picture 3">
            <a:extLst>
              <a:ext uri="{FF2B5EF4-FFF2-40B4-BE49-F238E27FC236}">
                <a16:creationId xmlns:a16="http://schemas.microsoft.com/office/drawing/2014/main" id="{807441C4-9FCF-4B6B-9FDF-7559EA1BA53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99535" y="934069"/>
            <a:ext cx="2560202" cy="3405551"/>
          </a:xfrm>
          <a:prstGeom prst="ellipse">
            <a:avLst/>
          </a:prstGeom>
          <a:ln>
            <a:noFill/>
          </a:ln>
          <a:effectLst>
            <a:softEdge rad="112500"/>
          </a:effectLst>
        </p:spPr>
      </p:pic>
    </p:spTree>
    <p:extLst>
      <p:ext uri="{BB962C8B-B14F-4D97-AF65-F5344CB8AC3E}">
        <p14:creationId xmlns:p14="http://schemas.microsoft.com/office/powerpoint/2010/main" val="217881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385907" y="1001254"/>
            <a:ext cx="6330463" cy="3631763"/>
          </a:xfrm>
          <a:prstGeom prst="rect">
            <a:avLst/>
          </a:prstGeom>
          <a:noFill/>
        </p:spPr>
        <p:txBody>
          <a:bodyPr wrap="square" rtlCol="0">
            <a:spAutoFit/>
          </a:bodyPr>
          <a:lstStyle/>
          <a:p>
            <a:pPr algn="ctr"/>
            <a:r>
              <a:rPr lang="en-US" sz="4500" b="1" dirty="0">
                <a:solidFill>
                  <a:srgbClr val="0000CC"/>
                </a:solidFill>
              </a:rPr>
              <a:t>SYNERGIZE</a:t>
            </a:r>
            <a:endParaRPr lang="en-PH" sz="4500" dirty="0">
              <a:solidFill>
                <a:srgbClr val="0000CC"/>
              </a:solidFill>
            </a:endParaRPr>
          </a:p>
          <a:p>
            <a:r>
              <a:rPr lang="en-US" sz="3000" dirty="0"/>
              <a:t>	The exercise of all of the other habits prepares us for the habit of synergy. It is </a:t>
            </a:r>
            <a:r>
              <a:rPr lang="en-US" sz="3000" b="1" dirty="0">
                <a:solidFill>
                  <a:srgbClr val="C00000"/>
                </a:solidFill>
              </a:rPr>
              <a:t>the highest activity in all life</a:t>
            </a:r>
            <a:r>
              <a:rPr lang="en-US" sz="3000" dirty="0"/>
              <a:t>- </a:t>
            </a:r>
            <a:r>
              <a:rPr lang="en-US" sz="3000" b="1" dirty="0">
                <a:solidFill>
                  <a:srgbClr val="C00000"/>
                </a:solidFill>
              </a:rPr>
              <a:t>the true test and manifestation of all of the other habits put together.</a:t>
            </a:r>
            <a:endParaRPr lang="en-PH" sz="3000" b="1" dirty="0">
              <a:solidFill>
                <a:srgbClr val="C00000"/>
              </a:solidFill>
            </a:endParaRPr>
          </a:p>
          <a:p>
            <a:endParaRPr lang="en-PH" sz="3000" dirty="0"/>
          </a:p>
        </p:txBody>
      </p:sp>
      <p:sp>
        <p:nvSpPr>
          <p:cNvPr id="9" name="Rectangle 8">
            <a:extLst>
              <a:ext uri="{FF2B5EF4-FFF2-40B4-BE49-F238E27FC236}">
                <a16:creationId xmlns:a16="http://schemas.microsoft.com/office/drawing/2014/main" id="{C0376633-931B-4461-BEF4-14F24CB5C42F}"/>
              </a:ext>
            </a:extLst>
          </p:cNvPr>
          <p:cNvSpPr/>
          <p:nvPr/>
        </p:nvSpPr>
        <p:spPr>
          <a:xfrm>
            <a:off x="491925" y="3870340"/>
            <a:ext cx="11479238" cy="2400657"/>
          </a:xfrm>
          <a:prstGeom prst="rect">
            <a:avLst/>
          </a:prstGeom>
        </p:spPr>
        <p:txBody>
          <a:bodyPr wrap="square">
            <a:spAutoFit/>
          </a:bodyPr>
          <a:lstStyle/>
          <a:p>
            <a:endParaRPr lang="en-US" sz="3000" b="1" dirty="0"/>
          </a:p>
          <a:p>
            <a:r>
              <a:rPr lang="en-US" sz="3000" b="1" dirty="0"/>
              <a:t>SYNERGY IS THE ESSENCE OF PRINCIPLE-CENTERED LEADERSHIP. </a:t>
            </a:r>
          </a:p>
          <a:p>
            <a:r>
              <a:rPr lang="en-US" sz="3000" dirty="0"/>
              <a:t>It is the essence of principle-centered parenting. </a:t>
            </a:r>
          </a:p>
          <a:p>
            <a:r>
              <a:rPr lang="en-US" sz="3000" b="1" dirty="0"/>
              <a:t>It catalyzes, unifies, and unleashes the greatest powers within people. All the habits prepare us to create </a:t>
            </a:r>
            <a:r>
              <a:rPr lang="en-US" sz="3000" b="1" dirty="0">
                <a:solidFill>
                  <a:srgbClr val="C00000"/>
                </a:solidFill>
              </a:rPr>
              <a:t>THE MIRACLE OF SYNERGY. </a:t>
            </a:r>
            <a:endParaRPr lang="en-PH" sz="3000" b="1" dirty="0">
              <a:solidFill>
                <a:srgbClr val="C00000"/>
              </a:solidFill>
            </a:endParaRPr>
          </a:p>
        </p:txBody>
      </p:sp>
      <p:pic>
        <p:nvPicPr>
          <p:cNvPr id="3074" name="Picture 2" descr="Team Building in the Workplace | How Can it Help Your Team?">
            <a:extLst>
              <a:ext uri="{FF2B5EF4-FFF2-40B4-BE49-F238E27FC236}">
                <a16:creationId xmlns:a16="http://schemas.microsoft.com/office/drawing/2014/main" id="{21BF7995-F429-4E09-BAA9-B5EA9002BE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716370" y="1200007"/>
            <a:ext cx="5475630" cy="2809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23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EB220-BDC6-480E-8B5F-E1C006ACAB9E}"/>
              </a:ext>
            </a:extLst>
          </p:cNvPr>
          <p:cNvSpPr>
            <a:spLocks noGrp="1"/>
          </p:cNvSpPr>
          <p:nvPr>
            <p:ph type="title"/>
          </p:nvPr>
        </p:nvSpPr>
        <p:spPr/>
        <p:txBody>
          <a:bodyPr/>
          <a:lstStyle/>
          <a:p>
            <a:endParaRPr lang="en-PH"/>
          </a:p>
        </p:txBody>
      </p:sp>
      <p:pic>
        <p:nvPicPr>
          <p:cNvPr id="4" name="[Repost] If we hold on together - Diana Ross - lyrics">
            <a:hlinkClick r:id="" action="ppaction://media"/>
            <a:extLst>
              <a:ext uri="{FF2B5EF4-FFF2-40B4-BE49-F238E27FC236}">
                <a16:creationId xmlns:a16="http://schemas.microsoft.com/office/drawing/2014/main" id="{A88C2E3F-1DE8-40D7-8ED1-FB84BFDCE9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Tree>
    <p:extLst>
      <p:ext uri="{BB962C8B-B14F-4D97-AF65-F5344CB8AC3E}">
        <p14:creationId xmlns:p14="http://schemas.microsoft.com/office/powerpoint/2010/main" val="140666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0" y="1513271"/>
            <a:ext cx="11859065" cy="4847481"/>
          </a:xfrm>
          <a:prstGeom prst="rect">
            <a:avLst/>
          </a:prstGeom>
          <a:noFill/>
        </p:spPr>
        <p:txBody>
          <a:bodyPr wrap="square" rtlCol="0">
            <a:spAutoFit/>
          </a:bodyPr>
          <a:lstStyle/>
          <a:p>
            <a:r>
              <a:rPr lang="en-US" sz="4000" b="1" dirty="0"/>
              <a:t> 		WHAT IS </a:t>
            </a:r>
            <a:r>
              <a:rPr lang="en-US" sz="4500" b="1" dirty="0"/>
              <a:t>SYNERGY</a:t>
            </a:r>
            <a:r>
              <a:rPr lang="en-US" sz="4000" b="1" dirty="0"/>
              <a:t>?</a:t>
            </a:r>
          </a:p>
          <a:p>
            <a:endParaRPr lang="en-PH" sz="3600" dirty="0">
              <a:solidFill>
                <a:srgbClr val="0000A8"/>
              </a:solidFill>
            </a:endParaRPr>
          </a:p>
          <a:p>
            <a:pPr lvl="1"/>
            <a:r>
              <a:rPr lang="en-US" sz="3500" b="1" dirty="0">
                <a:solidFill>
                  <a:srgbClr val="0000A8"/>
                </a:solidFill>
              </a:rPr>
              <a:t>It means that the whole </a:t>
            </a:r>
          </a:p>
          <a:p>
            <a:pPr lvl="1"/>
            <a:r>
              <a:rPr lang="en-US" sz="3500" b="1" dirty="0">
                <a:solidFill>
                  <a:srgbClr val="0000A8"/>
                </a:solidFill>
              </a:rPr>
              <a:t>is greater than the sum of its parts.</a:t>
            </a:r>
          </a:p>
          <a:p>
            <a:pPr lvl="1"/>
            <a:r>
              <a:rPr lang="en-US" dirty="0"/>
              <a:t> </a:t>
            </a:r>
            <a:endParaRPr lang="en-PH" dirty="0"/>
          </a:p>
          <a:p>
            <a:pPr lvl="1"/>
            <a:r>
              <a:rPr lang="en-US" sz="3500" dirty="0"/>
              <a:t>It means that the relationship which the parts have to each other is a part in and of itself. </a:t>
            </a:r>
          </a:p>
          <a:p>
            <a:pPr lvl="1"/>
            <a:r>
              <a:rPr lang="en-US" sz="3500" dirty="0"/>
              <a:t>It is not only a part, but the most catalytic, the most empowering, the most unifying, and the most exciting part. </a:t>
            </a:r>
            <a:endParaRPr lang="en-PH" sz="3500" dirty="0"/>
          </a:p>
        </p:txBody>
      </p:sp>
      <p:pic>
        <p:nvPicPr>
          <p:cNvPr id="5" name="Picture 6" descr="Team work and synergy">
            <a:extLst>
              <a:ext uri="{FF2B5EF4-FFF2-40B4-BE49-F238E27FC236}">
                <a16:creationId xmlns:a16="http://schemas.microsoft.com/office/drawing/2014/main" id="{3CA0C7EC-D9E4-4564-B71C-892E2E9684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91178" y="338568"/>
            <a:ext cx="4900822" cy="324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5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65865" y="1759226"/>
            <a:ext cx="11859065" cy="5432256"/>
          </a:xfrm>
          <a:prstGeom prst="rect">
            <a:avLst/>
          </a:prstGeom>
          <a:noFill/>
        </p:spPr>
        <p:txBody>
          <a:bodyPr wrap="square" rtlCol="0">
            <a:spAutoFit/>
          </a:bodyPr>
          <a:lstStyle/>
          <a:p>
            <a:pPr lvl="0"/>
            <a:r>
              <a:rPr lang="en-US" sz="4500" b="1" dirty="0">
                <a:solidFill>
                  <a:srgbClr val="0000CC"/>
                </a:solidFill>
              </a:rPr>
              <a:t>SYNERGIZE </a:t>
            </a:r>
            <a:r>
              <a:rPr lang="en-US" sz="3500" b="1" dirty="0"/>
              <a:t>- the process of combining or coordinating different elements</a:t>
            </a:r>
            <a:r>
              <a:rPr lang="en-US" sz="3500" dirty="0"/>
              <a:t>—people, ideas, or resources—to produce               a result that is greater than the sum of their individual effects. </a:t>
            </a:r>
            <a:endParaRPr lang="en-PH" sz="3500" dirty="0"/>
          </a:p>
          <a:p>
            <a:pPr lvl="0"/>
            <a:endParaRPr lang="en-US" sz="1100" dirty="0"/>
          </a:p>
          <a:p>
            <a:pPr lvl="0"/>
            <a:r>
              <a:rPr lang="en-US" sz="3500" dirty="0"/>
              <a:t>Originated from the Greek words </a:t>
            </a:r>
            <a:r>
              <a:rPr lang="en-US" sz="3500" b="1" i="1" dirty="0"/>
              <a:t>syn</a:t>
            </a:r>
            <a:r>
              <a:rPr lang="en-US" sz="3500" dirty="0"/>
              <a:t> (together) and </a:t>
            </a:r>
            <a:r>
              <a:rPr lang="en-US" sz="3500" b="1" i="1" dirty="0"/>
              <a:t>ergon</a:t>
            </a:r>
            <a:r>
              <a:rPr lang="en-US" sz="3500" b="1" dirty="0"/>
              <a:t> </a:t>
            </a:r>
            <a:r>
              <a:rPr lang="en-US" sz="3500" dirty="0"/>
              <a:t>(work), meaning </a:t>
            </a:r>
            <a:r>
              <a:rPr lang="en-US" sz="3500" b="1" dirty="0">
                <a:solidFill>
                  <a:srgbClr val="C00000"/>
                </a:solidFill>
              </a:rPr>
              <a:t>"to work together.“</a:t>
            </a:r>
          </a:p>
          <a:p>
            <a:pPr lvl="0"/>
            <a:endParaRPr lang="en-PH" sz="1100" b="1" dirty="0">
              <a:solidFill>
                <a:srgbClr val="C00000"/>
              </a:solidFill>
            </a:endParaRPr>
          </a:p>
          <a:p>
            <a:pPr lvl="0"/>
            <a:r>
              <a:rPr lang="en-US" sz="3500" dirty="0"/>
              <a:t>It emphasizes the power of creative cooperation. It involves valuing differences, building on strengths, and fostering an environment where collaboration leads to innovative solutions.</a:t>
            </a:r>
            <a:endParaRPr lang="en-PH" sz="3500" dirty="0"/>
          </a:p>
          <a:p>
            <a:endParaRPr lang="en-PH" sz="3500" dirty="0"/>
          </a:p>
        </p:txBody>
      </p:sp>
      <p:pic>
        <p:nvPicPr>
          <p:cNvPr id="4" name="Picture 2" descr="The 7 Habits of Highly Effective People: Habit 6, Synergize">
            <a:extLst>
              <a:ext uri="{FF2B5EF4-FFF2-40B4-BE49-F238E27FC236}">
                <a16:creationId xmlns:a16="http://schemas.microsoft.com/office/drawing/2014/main" id="{4124004B-6020-435F-9F3A-9C121BDB7CF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173" t="6745" r="10375" b="7334"/>
          <a:stretch/>
        </p:blipFill>
        <p:spPr bwMode="auto">
          <a:xfrm>
            <a:off x="5162530" y="119269"/>
            <a:ext cx="2908044" cy="1519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971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65865" y="2223052"/>
            <a:ext cx="11143039" cy="4647426"/>
          </a:xfrm>
          <a:prstGeom prst="rect">
            <a:avLst/>
          </a:prstGeom>
          <a:noFill/>
        </p:spPr>
        <p:txBody>
          <a:bodyPr wrap="square" rtlCol="0">
            <a:spAutoFit/>
          </a:bodyPr>
          <a:lstStyle/>
          <a:p>
            <a:r>
              <a:rPr lang="en-US" sz="3700" dirty="0"/>
              <a:t>In summary, </a:t>
            </a:r>
            <a:r>
              <a:rPr lang="en-US" sz="3700" b="1" dirty="0"/>
              <a:t>to synergize is to work together in a way that produces a combined effect greater than what could be achieved separately.  </a:t>
            </a:r>
          </a:p>
          <a:p>
            <a:endParaRPr lang="en-PH" sz="3700" dirty="0"/>
          </a:p>
          <a:p>
            <a:r>
              <a:rPr lang="en-US" sz="3700" dirty="0"/>
              <a:t>This happens when a team’s performance surpasses the combined efforts of its individual players, where the whole is greater than the sum of its parts. </a:t>
            </a:r>
            <a:endParaRPr lang="en-PH" sz="3700" dirty="0"/>
          </a:p>
          <a:p>
            <a:endParaRPr lang="en-PH" sz="3700" dirty="0"/>
          </a:p>
        </p:txBody>
      </p:sp>
      <p:pic>
        <p:nvPicPr>
          <p:cNvPr id="4" name="Picture 2" descr="The 7 Habits of Highly Effective People: Habit 6, Synergize">
            <a:extLst>
              <a:ext uri="{FF2B5EF4-FFF2-40B4-BE49-F238E27FC236}">
                <a16:creationId xmlns:a16="http://schemas.microsoft.com/office/drawing/2014/main" id="{6D025560-8B56-4298-8423-073644FF0F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173" t="6745" r="10375" b="7334"/>
          <a:stretch/>
        </p:blipFill>
        <p:spPr bwMode="auto">
          <a:xfrm>
            <a:off x="5162530" y="119269"/>
            <a:ext cx="2908044" cy="1519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91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70452" y="736223"/>
            <a:ext cx="11251096" cy="6186309"/>
          </a:xfrm>
          <a:prstGeom prst="rect">
            <a:avLst/>
          </a:prstGeom>
          <a:noFill/>
        </p:spPr>
        <p:txBody>
          <a:bodyPr wrap="square" rtlCol="0">
            <a:spAutoFit/>
          </a:bodyPr>
          <a:lstStyle/>
          <a:p>
            <a:r>
              <a:rPr lang="en-US" sz="3000" dirty="0"/>
              <a:t>		</a:t>
            </a:r>
            <a:r>
              <a:rPr lang="en-US" sz="3500" b="1" dirty="0">
                <a:solidFill>
                  <a:srgbClr val="C00000"/>
                </a:solidFill>
              </a:rPr>
              <a:t>   Ex. </a:t>
            </a:r>
            <a:r>
              <a:rPr lang="en-US" sz="3500" dirty="0">
                <a:solidFill>
                  <a:srgbClr val="C00000"/>
                </a:solidFill>
              </a:rPr>
              <a:t> </a:t>
            </a:r>
            <a:r>
              <a:rPr lang="en-US" sz="3500" b="1" dirty="0">
                <a:solidFill>
                  <a:srgbClr val="C00000"/>
                </a:solidFill>
              </a:rPr>
              <a:t>Apple and Nike: The Power of Branding</a:t>
            </a:r>
          </a:p>
          <a:p>
            <a:endParaRPr lang="en-PH" sz="1200" b="1" dirty="0"/>
          </a:p>
          <a:p>
            <a:r>
              <a:rPr lang="en-US" sz="3000" dirty="0"/>
              <a:t>	The partnership between Apple and Nike is a prime example of how synergy can be harnessed to create </a:t>
            </a:r>
            <a:r>
              <a:rPr lang="en-US" sz="3000" b="1" dirty="0"/>
              <a:t>a powerful brand image.                                   By integrating Nike's fitness tracking technology with Apple's smartwatches and devices, the two companies were able to offer a seamless user experience for fitness enthusiasts. </a:t>
            </a:r>
            <a:r>
              <a:rPr lang="en-US" sz="3000" dirty="0"/>
              <a:t>This collaboration not only strengthened their individual brand identities but also opened up new market opportunities. Through their combined efforts, Apple and Nike were able to tap into the growing demand for wearable technology and became leaders in the fitness tracking industry.</a:t>
            </a:r>
            <a:endParaRPr lang="en-PH" sz="3000" dirty="0"/>
          </a:p>
          <a:p>
            <a:r>
              <a:rPr lang="en-US" sz="1400" b="1" dirty="0">
                <a:solidFill>
                  <a:srgbClr val="0000CC"/>
                </a:solidFill>
              </a:rPr>
              <a:t> </a:t>
            </a:r>
          </a:p>
          <a:p>
            <a:r>
              <a:rPr lang="en-US" sz="3500" b="1" dirty="0">
                <a:solidFill>
                  <a:srgbClr val="0000CC"/>
                </a:solidFill>
              </a:rPr>
              <a:t>“Synergy is better than my way or your way. It’s our way.”</a:t>
            </a:r>
            <a:endParaRPr lang="en-PH" sz="3500" b="1" dirty="0">
              <a:solidFill>
                <a:srgbClr val="0000CC"/>
              </a:solidFill>
            </a:endParaRPr>
          </a:p>
          <a:p>
            <a:endParaRPr lang="en-PH" sz="3000" dirty="0"/>
          </a:p>
        </p:txBody>
      </p:sp>
    </p:spTree>
    <p:extLst>
      <p:ext uri="{BB962C8B-B14F-4D97-AF65-F5344CB8AC3E}">
        <p14:creationId xmlns:p14="http://schemas.microsoft.com/office/powerpoint/2010/main" val="410829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503582" y="1133788"/>
            <a:ext cx="11423373" cy="5386090"/>
          </a:xfrm>
          <a:prstGeom prst="rect">
            <a:avLst/>
          </a:prstGeom>
          <a:noFill/>
        </p:spPr>
        <p:txBody>
          <a:bodyPr wrap="square" rtlCol="0">
            <a:spAutoFit/>
          </a:bodyPr>
          <a:lstStyle/>
          <a:p>
            <a:pPr algn="ctr"/>
            <a:r>
              <a:rPr lang="en-US" sz="4000" b="1" dirty="0"/>
              <a:t>BENEFITS OF SYNERGY</a:t>
            </a:r>
          </a:p>
          <a:p>
            <a:pPr algn="ctr"/>
            <a:endParaRPr lang="en-PH" sz="1200" dirty="0"/>
          </a:p>
          <a:p>
            <a:pPr algn="ctr"/>
            <a:endParaRPr lang="en-PH" sz="1200" dirty="0"/>
          </a:p>
          <a:p>
            <a:pPr marL="457200" lvl="0" indent="-457200">
              <a:buFont typeface="Arial" panose="020B0604020202020204" pitchFamily="34" charset="0"/>
              <a:buChar char="•"/>
            </a:pPr>
            <a:r>
              <a:rPr lang="en-US" sz="3200" b="1" dirty="0">
                <a:solidFill>
                  <a:srgbClr val="0000A8"/>
                </a:solidFill>
              </a:rPr>
              <a:t>Better problem-solving </a:t>
            </a:r>
            <a:r>
              <a:rPr lang="en-US" sz="3200" dirty="0"/>
              <a:t>– when each member collaborate effectively, they can generate wider range of potential solutions, including those that might not have been considered individually.</a:t>
            </a:r>
            <a:br>
              <a:rPr lang="en-US" sz="3200" dirty="0"/>
            </a:br>
            <a:endParaRPr lang="en-PH" sz="1200" dirty="0"/>
          </a:p>
          <a:p>
            <a:pPr marL="457200" lvl="0" indent="-457200">
              <a:buFont typeface="Arial" panose="020B0604020202020204" pitchFamily="34" charset="0"/>
              <a:buChar char="•"/>
            </a:pPr>
            <a:r>
              <a:rPr lang="en-US" sz="3200" b="1" dirty="0">
                <a:solidFill>
                  <a:srgbClr val="0000A8"/>
                </a:solidFill>
              </a:rPr>
              <a:t>Innovative solutions</a:t>
            </a:r>
            <a:r>
              <a:rPr lang="en-US" sz="3200" dirty="0">
                <a:solidFill>
                  <a:srgbClr val="0000A8"/>
                </a:solidFill>
              </a:rPr>
              <a:t>. </a:t>
            </a:r>
            <a:r>
              <a:rPr lang="en-US" sz="3200" dirty="0"/>
              <a:t>It unlocks potential for innovation because it sparks creativity. </a:t>
            </a:r>
          </a:p>
          <a:p>
            <a:pPr marL="457200" lvl="0" indent="-457200">
              <a:buFont typeface="Arial" panose="020B0604020202020204" pitchFamily="34" charset="0"/>
              <a:buChar char="•"/>
            </a:pPr>
            <a:endParaRPr lang="en-PH" sz="1200" dirty="0"/>
          </a:p>
          <a:p>
            <a:pPr marL="457200" lvl="0" indent="-457200">
              <a:buFont typeface="Arial" panose="020B0604020202020204" pitchFamily="34" charset="0"/>
              <a:buChar char="•"/>
            </a:pPr>
            <a:r>
              <a:rPr lang="en-US" sz="3200" b="1" dirty="0">
                <a:solidFill>
                  <a:srgbClr val="0000A8"/>
                </a:solidFill>
              </a:rPr>
              <a:t>Stronger relationships </a:t>
            </a:r>
            <a:r>
              <a:rPr lang="en-US" sz="3200" dirty="0"/>
              <a:t>– because this involves working together as a team towards achieving a common goal</a:t>
            </a:r>
            <a:endParaRPr lang="en-PH" sz="3200" dirty="0"/>
          </a:p>
          <a:p>
            <a:endParaRPr lang="en-PH" sz="3200" dirty="0"/>
          </a:p>
        </p:txBody>
      </p:sp>
    </p:spTree>
    <p:extLst>
      <p:ext uri="{BB962C8B-B14F-4D97-AF65-F5344CB8AC3E}">
        <p14:creationId xmlns:p14="http://schemas.microsoft.com/office/powerpoint/2010/main" val="303701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CA6EE8-B5D9-47EE-A7E4-46B574A4A7B8}"/>
              </a:ext>
            </a:extLst>
          </p:cNvPr>
          <p:cNvSpPr txBox="1"/>
          <p:nvPr/>
        </p:nvSpPr>
        <p:spPr>
          <a:xfrm>
            <a:off x="490330" y="1102578"/>
            <a:ext cx="11423373" cy="5755422"/>
          </a:xfrm>
          <a:prstGeom prst="rect">
            <a:avLst/>
          </a:prstGeom>
          <a:noFill/>
        </p:spPr>
        <p:txBody>
          <a:bodyPr wrap="square" rtlCol="0">
            <a:spAutoFit/>
          </a:bodyPr>
          <a:lstStyle/>
          <a:p>
            <a:pPr algn="ctr"/>
            <a:r>
              <a:rPr lang="en-US" sz="4000" b="1" dirty="0"/>
              <a:t>BENEFITS OF SYNERGY</a:t>
            </a:r>
          </a:p>
          <a:p>
            <a:pPr algn="ctr"/>
            <a:endParaRPr lang="en-PH" sz="1200" dirty="0"/>
          </a:p>
          <a:p>
            <a:pPr algn="ctr"/>
            <a:endParaRPr lang="en-PH" sz="1200" dirty="0"/>
          </a:p>
          <a:p>
            <a:pPr marL="285750" lvl="0" indent="-285750">
              <a:buFont typeface="Arial" panose="020B0604020202020204" pitchFamily="34" charset="0"/>
              <a:buChar char="•"/>
            </a:pPr>
            <a:r>
              <a:rPr lang="en-US" sz="3400" b="1" dirty="0">
                <a:solidFill>
                  <a:srgbClr val="0000A8"/>
                </a:solidFill>
              </a:rPr>
              <a:t>Higher team performance </a:t>
            </a:r>
            <a:r>
              <a:rPr lang="en-US" sz="3400" dirty="0"/>
              <a:t>– when team members effectively collaborate and leverage each other’s skills, the overall productivity of the team will significantly increase.</a:t>
            </a:r>
          </a:p>
          <a:p>
            <a:pPr lvl="0"/>
            <a:endParaRPr lang="en-PH" sz="3400" dirty="0"/>
          </a:p>
          <a:p>
            <a:pPr marL="285750" lvl="0" indent="-285750">
              <a:buFont typeface="Arial" panose="020B0604020202020204" pitchFamily="34" charset="0"/>
              <a:buChar char="•"/>
            </a:pPr>
            <a:r>
              <a:rPr lang="en-US" sz="3400" b="1" dirty="0">
                <a:solidFill>
                  <a:srgbClr val="0000A8"/>
                </a:solidFill>
              </a:rPr>
              <a:t>Enhances personal growth </a:t>
            </a:r>
            <a:r>
              <a:rPr lang="en-US" sz="3400" dirty="0"/>
              <a:t>– it allows individuals to leverage each other’s strengths, overcome challenges together, and learn from diverse perspectives, all of which contributes to personal development.</a:t>
            </a:r>
            <a:endParaRPr lang="en-PH" sz="3400" dirty="0"/>
          </a:p>
          <a:p>
            <a:endParaRPr lang="en-PH" sz="3200" dirty="0"/>
          </a:p>
        </p:txBody>
      </p:sp>
    </p:spTree>
    <p:extLst>
      <p:ext uri="{BB962C8B-B14F-4D97-AF65-F5344CB8AC3E}">
        <p14:creationId xmlns:p14="http://schemas.microsoft.com/office/powerpoint/2010/main" val="3902039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1313</Words>
  <Application>Microsoft Office PowerPoint</Application>
  <PresentationFormat>Widescreen</PresentationFormat>
  <Paragraphs>173</Paragraphs>
  <Slides>30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24</cp:revision>
  <dcterms:created xsi:type="dcterms:W3CDTF">2025-05-13T12:51:08Z</dcterms:created>
  <dcterms:modified xsi:type="dcterms:W3CDTF">2025-09-25T14:55:53Z</dcterms:modified>
</cp:coreProperties>
</file>